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5143500" cx="9144000"/>
  <p:notesSz cx="6858000" cy="9144000"/>
  <p:embeddedFontLst>
    <p:embeddedFont>
      <p:font typeface="Ubuntu Light"/>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1604">
          <p15:clr>
            <a:srgbClr val="000000"/>
          </p15:clr>
        </p15:guide>
      </p15:sldGuideLst>
    </p:ext>
    <p:ext uri="GoogleSlidesCustomDataVersion2">
      <go:slidesCustomData xmlns:go="http://customooxmlschemas.google.com/" r:id="rId52" roundtripDataSignature="AMtx7mhPcCV08zyBmz9GJ7atQHusleNY7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6714B25-CC15-4D61-9FE5-8A3CC788A968}">
  <a:tblStyle styleId="{E6714B25-CC15-4D61-9FE5-8A3CC788A968}"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160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UbuntuLight-regular.fntdata"/><Relationship Id="rId47" Type="http://schemas.openxmlformats.org/officeDocument/2006/relationships/slide" Target="slides/slide41.xml"/><Relationship Id="rId49" Type="http://schemas.openxmlformats.org/officeDocument/2006/relationships/font" Target="fonts/UbuntuLight-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UbuntuLight-boldItalic.fntdata"/><Relationship Id="rId50" Type="http://schemas.openxmlformats.org/officeDocument/2006/relationships/font" Target="fonts/UbuntuLight-italic.fntdata"/><Relationship Id="rId52"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dPt>
            <c:idx val="0"/>
            <c:bubble3D val="0"/>
            <c:spPr>
              <a:solidFill>
                <a:schemeClr val="accent5">
                  <a:lumMod val="75000"/>
                </a:schemeClr>
              </a:solidFill>
            </c:spPr>
          </c:dPt>
          <c:dPt>
            <c:idx val="1"/>
            <c:bubble3D val="0"/>
            <c:spPr>
              <a:solidFill>
                <a:schemeClr val="accent2">
                  <a:lumMod val="75000"/>
                </a:schemeClr>
              </a:solidFill>
            </c:spPr>
          </c:dPt>
          <c:dPt>
            <c:idx val="2"/>
            <c:bubble3D val="0"/>
            <c:spPr>
              <a:solidFill>
                <a:schemeClr val="accent3">
                  <a:lumMod val="75000"/>
                </a:schemeClr>
              </a:solidFill>
            </c:spPr>
          </c:dPt>
          <c:dLbls>
            <c:dLbl>
              <c:idx val="0"/>
              <c:layout>
                <c:manualLayout>
                  <c:x val="-0.21933571137524879"/>
                  <c:y val="-9.1473091656694719E-2"/>
                </c:manualLayout>
              </c:layout>
              <c:tx>
                <c:rich>
                  <a:bodyPr/>
                  <a:lstStyle/>
                  <a:p>
                    <a:pPr algn="ctr" rtl="0">
                      <a:defRPr lang="en-US" sz="1400" b="1" i="0" u="none" strike="noStrike" kern="1200" baseline="0" dirty="0">
                        <a:solidFill>
                          <a:prstClr val="white"/>
                        </a:solidFill>
                        <a:latin typeface="+mn-lt"/>
                        <a:ea typeface="+mn-ea"/>
                        <a:cs typeface="+mn-cs"/>
                      </a:defRPr>
                    </a:pPr>
                    <a:r>
                      <a:rPr lang="en-US" sz="1600" b="1" i="0" u="none" strike="noStrike" kern="1200" baseline="0" dirty="0" err="1" smtClean="0">
                        <a:solidFill>
                          <a:prstClr val="white"/>
                        </a:solidFill>
                        <a:latin typeface="+mn-lt"/>
                        <a:ea typeface="+mn-ea"/>
                        <a:cs typeface="+mn-cs"/>
                      </a:rPr>
                      <a:t>Choisie</a:t>
                    </a:r>
                    <a:r>
                      <a:rPr lang="en-US" sz="1600" b="1" i="0" u="none" strike="noStrike" kern="1200" baseline="0" dirty="0" smtClean="0">
                        <a:solidFill>
                          <a:prstClr val="white"/>
                        </a:solidFill>
                        <a:latin typeface="+mn-lt"/>
                        <a:ea typeface="+mn-ea"/>
                        <a:cs typeface="+mn-cs"/>
                      </a:rPr>
                      <a:t> -</a:t>
                    </a:r>
                    <a:r>
                      <a:rPr lang="en-US" sz="1600" b="1" i="0" u="none" strike="noStrike" kern="1200" baseline="0" dirty="0" err="1" smtClean="0">
                        <a:solidFill>
                          <a:prstClr val="white"/>
                        </a:solidFill>
                        <a:latin typeface="+mn-lt"/>
                        <a:ea typeface="+mn-ea"/>
                        <a:cs typeface="+mn-cs"/>
                      </a:rPr>
                      <a:t>économique</a:t>
                    </a:r>
                    <a:r>
                      <a:rPr lang="en-US" sz="1600" b="1" i="0" u="none" strike="noStrike" kern="1200" baseline="0" dirty="0" smtClean="0">
                        <a:solidFill>
                          <a:prstClr val="white"/>
                        </a:solidFill>
                        <a:latin typeface="+mn-lt"/>
                        <a:ea typeface="+mn-ea"/>
                        <a:cs typeface="+mn-cs"/>
                      </a:rPr>
                      <a:t> </a:t>
                    </a:r>
                    <a:r>
                      <a:rPr lang="en-US" sz="2400" b="1" i="0" u="none" strike="noStrike" kern="1200" baseline="0" dirty="0" smtClean="0">
                        <a:solidFill>
                          <a:prstClr val="white"/>
                        </a:solidFill>
                        <a:latin typeface="+mn-lt"/>
                        <a:ea typeface="+mn-ea"/>
                        <a:cs typeface="+mn-cs"/>
                      </a:rPr>
                      <a:t>59</a:t>
                    </a:r>
                    <a:r>
                      <a:rPr lang="en-US" sz="2400" b="1" i="0" u="none" strike="noStrike" kern="1200" baseline="0" dirty="0">
                        <a:solidFill>
                          <a:prstClr val="white"/>
                        </a:solidFill>
                        <a:latin typeface="+mn-lt"/>
                        <a:ea typeface="+mn-ea"/>
                        <a:cs typeface="+mn-cs"/>
                      </a:rPr>
                      <a:t>%</a:t>
                    </a:r>
                  </a:p>
                </c:rich>
              </c:tx>
              <c:spPr/>
              <c:showLegendKey val="0"/>
              <c:showVal val="0"/>
              <c:showCatName val="1"/>
              <c:showSerName val="0"/>
              <c:showPercent val="1"/>
              <c:showBubbleSize val="0"/>
            </c:dLbl>
            <c:dLbl>
              <c:idx val="1"/>
              <c:layout>
                <c:manualLayout>
                  <c:x val="0.20350461234093492"/>
                  <c:y val="-5.7484306746501131E-2"/>
                </c:manualLayout>
              </c:layout>
              <c:tx>
                <c:rich>
                  <a:bodyPr/>
                  <a:lstStyle/>
                  <a:p>
                    <a:r>
                      <a:rPr lang="en-US" sz="1600" b="1" dirty="0" err="1">
                        <a:solidFill>
                          <a:schemeClr val="bg1"/>
                        </a:solidFill>
                      </a:rPr>
                      <a:t>Regroupement</a:t>
                    </a:r>
                    <a:r>
                      <a:rPr lang="en-US" sz="1600" b="1" dirty="0">
                        <a:solidFill>
                          <a:schemeClr val="bg1"/>
                        </a:solidFill>
                      </a:rPr>
                      <a:t> familial</a:t>
                    </a:r>
                    <a:r>
                      <a:rPr lang="en-US" sz="1400" b="1" dirty="0">
                        <a:solidFill>
                          <a:schemeClr val="bg1"/>
                        </a:solidFill>
                      </a:rPr>
                      <a:t>
</a:t>
                    </a:r>
                    <a:r>
                      <a:rPr lang="en-US" sz="2400" b="1" dirty="0">
                        <a:solidFill>
                          <a:schemeClr val="bg1"/>
                        </a:solidFill>
                      </a:rPr>
                      <a:t>24%</a:t>
                    </a:r>
                  </a:p>
                </c:rich>
              </c:tx>
              <c:showLegendKey val="0"/>
              <c:showVal val="0"/>
              <c:showCatName val="1"/>
              <c:showSerName val="0"/>
              <c:showPercent val="1"/>
              <c:showBubbleSize val="0"/>
            </c:dLbl>
            <c:dLbl>
              <c:idx val="2"/>
              <c:layout>
                <c:manualLayout>
                  <c:x val="0.10153613734427766"/>
                  <c:y val="0.20058145919556686"/>
                </c:manualLayout>
              </c:layout>
              <c:tx>
                <c:rich>
                  <a:bodyPr/>
                  <a:lstStyle/>
                  <a:p>
                    <a:pPr algn="ctr" rtl="0">
                      <a:defRPr lang="fr-CA" sz="1400" b="1" i="0" u="none" strike="noStrike" kern="1200" baseline="0">
                        <a:solidFill>
                          <a:schemeClr val="bg1"/>
                        </a:solidFill>
                        <a:latin typeface="+mn-lt"/>
                        <a:ea typeface="+mn-ea"/>
                        <a:cs typeface="+mn-cs"/>
                      </a:defRPr>
                    </a:pPr>
                    <a:r>
                      <a:rPr lang="en-US" sz="1600" dirty="0" err="1"/>
                      <a:t>Réfugiés</a:t>
                    </a:r>
                    <a:r>
                      <a:rPr lang="en-US" dirty="0"/>
                      <a:t>
</a:t>
                    </a:r>
                    <a:r>
                      <a:rPr lang="en-US" sz="2400" dirty="0"/>
                      <a:t>17%</a:t>
                    </a:r>
                  </a:p>
                </c:rich>
              </c:tx>
              <c:spPr/>
              <c:showLegendKey val="0"/>
              <c:showVal val="0"/>
              <c:showCatName val="1"/>
              <c:showSerName val="0"/>
              <c:showPercent val="1"/>
              <c:showBubbleSize val="0"/>
            </c:dLbl>
            <c:showLegendKey val="0"/>
            <c:showVal val="0"/>
            <c:showCatName val="1"/>
            <c:showSerName val="0"/>
            <c:showPercent val="1"/>
            <c:showBubbleSize val="0"/>
            <c:showLeaderLines val="1"/>
          </c:dLbls>
          <c:cat>
            <c:strRef>
              <c:f>Feuil1!$A$2:$A$4</c:f>
              <c:strCache>
                <c:ptCount val="3"/>
                <c:pt idx="0">
                  <c:v>Choisi (économique)</c:v>
                </c:pt>
                <c:pt idx="1">
                  <c:v>Regroupement familial</c:v>
                </c:pt>
                <c:pt idx="2">
                  <c:v>Réfugiés</c:v>
                </c:pt>
              </c:strCache>
            </c:strRef>
          </c:cat>
          <c:val>
            <c:numRef>
              <c:f>Feuil1!$B$2:$B$4</c:f>
              <c:numCache>
                <c:formatCode>General</c:formatCode>
                <c:ptCount val="3"/>
                <c:pt idx="0">
                  <c:v>59</c:v>
                </c:pt>
                <c:pt idx="1">
                  <c:v>24</c:v>
                </c:pt>
                <c:pt idx="2">
                  <c:v>17</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800"/>
      </a:pPr>
      <a:endParaRPr lang="fr-F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ed.fr/fr/tout-savoir-population/memos-demo/focus/les-migrations-dans-le-monde/" TargetMode="External"/><Relationship Id="rId3" Type="http://schemas.openxmlformats.org/officeDocument/2006/relationships/hyperlink" Target="https://news.un.org/fr/story/2019/09/1051802"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cientifique-en-chef.gouv.qc.ca/impacts/six-mythes-sur-immigration/?fbclid=IwAR3qMV-rm--VjhGzLGGRTSmuU7NWOYo21z5Uh_PXivSOyVCEUliYJiuFQes" TargetMode="External"/><Relationship Id="rId3" Type="http://schemas.openxmlformats.org/officeDocument/2006/relationships/hyperlink" Target="http://www.scientifique-en-chef.gouv.qc.ca/impacts/six-mythes-sur-immigration/?fbclid=IwAR3qMV-rm--VjhGzLGGRTSmuU7NWOYo21z5Uh_PXivSOyVCEUliYJiuFQes" TargetMode="External"/><Relationship Id="rId4" Type="http://schemas.openxmlformats.org/officeDocument/2006/relationships/hyperlink" Target="http://www.mifi.gouv.qc.ca/publications/fr/recherches-statistiques/PUB_Presence2019_admisQc.pdf"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cimade.org/faq/pourquoi-migre-t-on/" TargetMode="External"/><Relationship Id="rId3" Type="http://schemas.openxmlformats.org/officeDocument/2006/relationships/hyperlink" Target="https://fr.wikipedia.org/wiki/Migration_humaine"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gir.amnistie.ca/page/58458/action/1" TargetMode="External"/><Relationship Id="rId3" Type="http://schemas.openxmlformats.org/officeDocument/2006/relationships/hyperlink" Target="https://agir.amnistie.ca/page/58895/action/1" TargetMode="External"/><Relationship Id="rId4" Type="http://schemas.openxmlformats.org/officeDocument/2006/relationships/hyperlink" Target="https://agir.amnistie.ca/page/62105/action/1"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hcr.org/dach/ch-fr/nos-activites/aide-humanitaire/camps-de-refugies-et-alternative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hcr.org/fr/apercu-statistique.htm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Spreading_homo_sapiens_la.svg"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hcr.org/fr/news/press/2020/7/5f200da9a/milliers-refugies-migrants-mouvement-lafrique-louest-lest-cotes-africaines.html" TargetMode="External"/><Relationship Id="rId3" Type="http://schemas.openxmlformats.org/officeDocument/2006/relationships/hyperlink" Target="https://www.unicef.ca/fr/faire-un-don/crise-enfants-migrants-refugies" TargetMode="External"/><Relationship Id="rId4" Type="http://schemas.openxmlformats.org/officeDocument/2006/relationships/hyperlink" Target="https://www.unhcr.org/fr/apercu-statistique.html"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yfgEUnCb1fg&amp;ab_channel=SansFronti%C3%A8resMTL" TargetMode="External"/><Relationship Id="rId3" Type="http://schemas.openxmlformats.org/officeDocument/2006/relationships/hyperlink" Target="https://www.solidarityacrossborders.org/fr/" TargetMode="External"/><Relationship Id="rId4" Type="http://schemas.openxmlformats.org/officeDocument/2006/relationships/hyperlink" Target="https://ici.radio-canada.ca/nouvelle/1188617/immigration-quebec-selection-arrima-legault"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actualite.com/lactualite-affaires/g7-g20-cest-qui-ca-vient-dou-ca-sert-a-quoi/"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hcr.ca/fr/a-propos-de-nous/a-propos-du-hcr/"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aIRk1-MNqLM"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yfgEUnCb1fg"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150.statcan.gc.ca/n1/pub/11-630-x/11-630-x2016006-fra.htm"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150.statcan.gc.ca/n1/pub/11-630-x/11-630-x2016006-fra.htm"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CA"/>
              <a:t>Présentation de la personne qui anime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lang="en-CA"/>
              <a:t>Facultative</a:t>
            </a:r>
            <a:endParaRPr/>
          </a:p>
          <a:p>
            <a:pPr indent="-298450" lvl="0" marL="457200" rtl="0" algn="l">
              <a:lnSpc>
                <a:spcPct val="100000"/>
              </a:lnSpc>
              <a:spcBef>
                <a:spcPts val="0"/>
              </a:spcBef>
              <a:spcAft>
                <a:spcPts val="0"/>
              </a:spcAft>
              <a:buSzPts val="1100"/>
              <a:buChar char="●"/>
            </a:pPr>
            <a:r>
              <a:rPr lang="en-CA"/>
              <a:t>La question précédente peut être suffisante et moins engageante émotivement, en particulier si des élèves dans la classe ont vécu cette situation.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CA"/>
              <a:t>270 millions= 7 fois la population du Canada ou plus de 30 fois celle du Québec</a:t>
            </a:r>
            <a:endParaRPr/>
          </a:p>
          <a:p>
            <a:pPr indent="-298450" lvl="0" marL="457200" rtl="0" algn="l">
              <a:lnSpc>
                <a:spcPct val="100000"/>
              </a:lnSpc>
              <a:spcBef>
                <a:spcPts val="0"/>
              </a:spcBef>
              <a:spcAft>
                <a:spcPts val="0"/>
              </a:spcAft>
              <a:buSzPts val="1100"/>
              <a:buChar char="●"/>
            </a:pPr>
            <a:r>
              <a:rPr lang="en-CA" u="sng">
                <a:solidFill>
                  <a:schemeClr val="hlink"/>
                </a:solidFill>
                <a:hlinkClick r:id="rId2"/>
              </a:rPr>
              <a:t>https://www.ined.fr/fr/tout-savoir-population/memos-demo/focus/les-migrations-dans-le-monde/</a:t>
            </a:r>
            <a:endParaRPr/>
          </a:p>
          <a:p>
            <a:pPr indent="-298450" lvl="0" marL="457200" rtl="0" algn="l">
              <a:lnSpc>
                <a:spcPct val="100000"/>
              </a:lnSpc>
              <a:spcBef>
                <a:spcPts val="0"/>
              </a:spcBef>
              <a:spcAft>
                <a:spcPts val="0"/>
              </a:spcAft>
              <a:buSzPts val="1100"/>
              <a:buChar char="●"/>
            </a:pPr>
            <a:r>
              <a:rPr lang="en-CA" u="sng">
                <a:solidFill>
                  <a:schemeClr val="hlink"/>
                </a:solidFill>
                <a:hlinkClick r:id="rId3"/>
              </a:rPr>
              <a:t>https://news.un.org/fr/story/2019/09/1051802</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539750" rtl="0" algn="l">
              <a:lnSpc>
                <a:spcPct val="100000"/>
              </a:lnSpc>
              <a:spcBef>
                <a:spcPts val="0"/>
              </a:spcBef>
              <a:spcAft>
                <a:spcPts val="0"/>
              </a:spcAft>
              <a:buSzPts val="825"/>
              <a:buFont typeface="Arimo"/>
              <a:buNone/>
            </a:pPr>
            <a:r>
              <a:rPr b="1" lang="en-CA" sz="1100">
                <a:solidFill>
                  <a:schemeClr val="dk1"/>
                </a:solidFill>
                <a:latin typeface="Ubuntu Light"/>
                <a:ea typeface="Ubuntu Light"/>
                <a:cs typeface="Ubuntu Light"/>
                <a:sym typeface="Ubuntu Light"/>
              </a:rPr>
              <a:t>Facultative</a:t>
            </a:r>
            <a:r>
              <a:rPr lang="en-CA" sz="1100">
                <a:solidFill>
                  <a:schemeClr val="dk1"/>
                </a:solidFill>
                <a:latin typeface="Ubuntu Light"/>
                <a:ea typeface="Ubuntu Light"/>
                <a:cs typeface="Ubuntu Light"/>
                <a:sym typeface="Ubuntu Light"/>
              </a:rPr>
              <a:t>: on veut montrer que la plupart des personnes qui migrent au Québec on plutôt choisi de le faire contrairement au préjugé que nous sommes “envahis” par les personnes réfugiées. Mais on peut très bien se concentrer sur les raisons de migrer de la diapositive suivante</a:t>
            </a:r>
            <a:endParaRPr sz="1100">
              <a:solidFill>
                <a:schemeClr val="dk1"/>
              </a:solidFill>
              <a:latin typeface="Ubuntu Light"/>
              <a:ea typeface="Ubuntu Light"/>
              <a:cs typeface="Ubuntu Light"/>
              <a:sym typeface="Ubuntu Light"/>
            </a:endParaRPr>
          </a:p>
          <a:p>
            <a:pPr indent="0" lvl="0" marL="539750" rtl="0" algn="l">
              <a:lnSpc>
                <a:spcPct val="100000"/>
              </a:lnSpc>
              <a:spcBef>
                <a:spcPts val="600"/>
              </a:spcBef>
              <a:spcAft>
                <a:spcPts val="0"/>
              </a:spcAft>
              <a:buSzPts val="825"/>
              <a:buFont typeface="Arimo"/>
              <a:buNone/>
            </a:pPr>
            <a:r>
              <a:rPr lang="en-CA" sz="1100">
                <a:solidFill>
                  <a:schemeClr val="dk1"/>
                </a:solidFill>
                <a:latin typeface="Ubuntu Light"/>
                <a:ea typeface="Ubuntu Light"/>
                <a:cs typeface="Ubuntu Light"/>
                <a:sym typeface="Ubuntu Light"/>
              </a:rPr>
              <a:t>On prend l’exemple du Québec pour illustrer la réponse du quiz</a:t>
            </a:r>
            <a:endParaRPr sz="1100">
              <a:solidFill>
                <a:schemeClr val="dk1"/>
              </a:solidFill>
              <a:latin typeface="Ubuntu Light"/>
              <a:ea typeface="Ubuntu Light"/>
              <a:cs typeface="Ubuntu Light"/>
              <a:sym typeface="Ubuntu Light"/>
            </a:endParaRPr>
          </a:p>
          <a:p>
            <a:pPr indent="-354013" lvl="0" marL="893763" rtl="0" algn="l">
              <a:lnSpc>
                <a:spcPct val="100000"/>
              </a:lnSpc>
              <a:spcBef>
                <a:spcPts val="600"/>
              </a:spcBef>
              <a:spcAft>
                <a:spcPts val="0"/>
              </a:spcAft>
              <a:buSzPts val="825"/>
              <a:buFont typeface="Arimo"/>
              <a:buChar char="þ"/>
            </a:pPr>
            <a:r>
              <a:rPr lang="en-CA" sz="1100">
                <a:solidFill>
                  <a:schemeClr val="dk1"/>
                </a:solidFill>
                <a:latin typeface="Ubuntu Light"/>
                <a:ea typeface="Ubuntu Light"/>
                <a:cs typeface="Ubuntu Light"/>
                <a:sym typeface="Ubuntu Light"/>
              </a:rPr>
              <a:t>59% choisissent de venir s’installer ici (immigrants économiques) – 30 000 en 2017</a:t>
            </a:r>
            <a:endParaRPr/>
          </a:p>
          <a:p>
            <a:pPr indent="-354013" lvl="0" marL="893763" rtl="0" algn="l">
              <a:lnSpc>
                <a:spcPct val="100000"/>
              </a:lnSpc>
              <a:spcBef>
                <a:spcPts val="600"/>
              </a:spcBef>
              <a:spcAft>
                <a:spcPts val="0"/>
              </a:spcAft>
              <a:buSzPts val="825"/>
              <a:buFont typeface="Arimo"/>
              <a:buChar char="þ"/>
            </a:pPr>
            <a:r>
              <a:rPr lang="en-CA" sz="1100">
                <a:solidFill>
                  <a:schemeClr val="dk1"/>
                </a:solidFill>
                <a:latin typeface="Ubuntu Light"/>
                <a:ea typeface="Ubuntu Light"/>
                <a:cs typeface="Ubuntu Light"/>
                <a:sym typeface="Ubuntu Light"/>
              </a:rPr>
              <a:t>24% rejoignent leur famille ( programme de regroupement familial) – 12 000 en 2017</a:t>
            </a:r>
            <a:endParaRPr/>
          </a:p>
          <a:p>
            <a:pPr indent="-354013" lvl="0" marL="893763" rtl="0" algn="l">
              <a:lnSpc>
                <a:spcPct val="100000"/>
              </a:lnSpc>
              <a:spcBef>
                <a:spcPts val="600"/>
              </a:spcBef>
              <a:spcAft>
                <a:spcPts val="0"/>
              </a:spcAft>
              <a:buSzPts val="825"/>
              <a:buFont typeface="Arimo"/>
              <a:buChar char="þ"/>
            </a:pPr>
            <a:r>
              <a:rPr lang="en-CA" sz="1100">
                <a:solidFill>
                  <a:schemeClr val="dk1"/>
                </a:solidFill>
                <a:latin typeface="Ubuntu Light"/>
                <a:ea typeface="Ubuntu Light"/>
                <a:cs typeface="Ubuntu Light"/>
                <a:sym typeface="Ubuntu Light"/>
              </a:rPr>
              <a:t>17% immigration humanitaire (réfugiés et demandeurs d’asile) – 9 000 en 2017</a:t>
            </a:r>
            <a:endParaRPr/>
          </a:p>
          <a:p>
            <a:pPr indent="0" lvl="0" marL="539750" marR="0" rtl="0" algn="l">
              <a:lnSpc>
                <a:spcPct val="100000"/>
              </a:lnSpc>
              <a:spcBef>
                <a:spcPts val="600"/>
              </a:spcBef>
              <a:spcAft>
                <a:spcPts val="0"/>
              </a:spcAft>
              <a:buClr>
                <a:srgbClr val="000000"/>
              </a:buClr>
              <a:buSzPts val="825"/>
              <a:buFont typeface="Arimo"/>
              <a:buNone/>
            </a:pPr>
            <a:r>
              <a:rPr lang="en-CA" sz="1100">
                <a:solidFill>
                  <a:schemeClr val="dk1"/>
                </a:solidFill>
                <a:latin typeface="Ubuntu Light"/>
                <a:ea typeface="Ubuntu Light"/>
                <a:cs typeface="Ubuntu Light"/>
                <a:sym typeface="Ubuntu Light"/>
              </a:rPr>
              <a:t>Les personnes migrantes économiques ont généralement choisi de s’installer au Québec et on été choisi par celui-ci. Parmi elles, il y en a tout de même qui ont fait leurs propres démarches d’immigration pour quitter des conditions de vie difficiles (socio-économiques, politiques, etc.)</a:t>
            </a:r>
            <a:endParaRPr sz="1100">
              <a:solidFill>
                <a:schemeClr val="dk1"/>
              </a:solidFill>
              <a:latin typeface="Ubuntu Light"/>
              <a:ea typeface="Ubuntu Light"/>
              <a:cs typeface="Ubuntu Light"/>
              <a:sym typeface="Ubuntu Light"/>
            </a:endParaRPr>
          </a:p>
          <a:p>
            <a:pPr indent="0" lvl="0" marL="539750" marR="0" rtl="0" algn="l">
              <a:lnSpc>
                <a:spcPct val="100000"/>
              </a:lnSpc>
              <a:spcBef>
                <a:spcPts val="600"/>
              </a:spcBef>
              <a:spcAft>
                <a:spcPts val="0"/>
              </a:spcAft>
              <a:buClr>
                <a:srgbClr val="000000"/>
              </a:buClr>
              <a:buSzPts val="825"/>
              <a:buFont typeface="Arimo"/>
              <a:buNone/>
            </a:pPr>
            <a:r>
              <a:rPr lang="en-CA" sz="1100">
                <a:solidFill>
                  <a:schemeClr val="dk1"/>
                </a:solidFill>
                <a:latin typeface="Ubuntu Light"/>
                <a:ea typeface="Ubuntu Light"/>
                <a:cs typeface="Ubuntu Light"/>
                <a:sym typeface="Ubuntu Light"/>
              </a:rPr>
              <a:t>Les personnes réfugiées (et demandeuses d’asile) ont dû fui leur pays parce qu’elles craignent avec raison d’être persécutées, et ne sont donc pas en mesure de retourner chez elles pour différentes raisons</a:t>
            </a:r>
            <a:endParaRPr sz="1100">
              <a:solidFill>
                <a:schemeClr val="dk1"/>
              </a:solidFill>
              <a:latin typeface="Ubuntu Light"/>
              <a:ea typeface="Ubuntu Light"/>
              <a:cs typeface="Ubuntu Light"/>
              <a:sym typeface="Ubuntu Light"/>
            </a:endParaRPr>
          </a:p>
          <a:p>
            <a:pPr indent="-354013" lvl="0" marL="893763" marR="0" rtl="0" algn="l">
              <a:lnSpc>
                <a:spcPct val="100000"/>
              </a:lnSpc>
              <a:spcBef>
                <a:spcPts val="600"/>
              </a:spcBef>
              <a:spcAft>
                <a:spcPts val="0"/>
              </a:spcAft>
              <a:buClr>
                <a:srgbClr val="000000"/>
              </a:buClr>
              <a:buSzPts val="825"/>
              <a:buFont typeface="Arimo"/>
              <a:buChar char="þ"/>
            </a:pPr>
            <a:r>
              <a:rPr i="1" lang="en-CA" sz="1100" u="sng">
                <a:solidFill>
                  <a:schemeClr val="hlink"/>
                </a:solidFill>
                <a:hlinkClick r:id="rId2"/>
              </a:rPr>
              <a:t>Source:</a:t>
            </a:r>
            <a:r>
              <a:rPr lang="en-CA" sz="1100" u="sng">
                <a:solidFill>
                  <a:schemeClr val="hlink"/>
                </a:solidFill>
                <a:hlinkClick r:id="rId3"/>
              </a:rPr>
              <a:t> http://www.scientifique-en-chef.gouv.qc.ca/impacts/six-mythes-sur-immigration/?fbclid=IwAR3qMV-rm--VjhGzLGGRTSmuU7NWOYo21z5Uh_PXivSOyVCEUliYJiuFQes</a:t>
            </a:r>
            <a:endParaRPr sz="1100"/>
          </a:p>
          <a:p>
            <a:pPr indent="-354013" lvl="0" marL="893763" marR="0" rtl="0" algn="l">
              <a:lnSpc>
                <a:spcPct val="100000"/>
              </a:lnSpc>
              <a:spcBef>
                <a:spcPts val="600"/>
              </a:spcBef>
              <a:spcAft>
                <a:spcPts val="0"/>
              </a:spcAft>
              <a:buClr>
                <a:srgbClr val="000000"/>
              </a:buClr>
              <a:buSzPts val="825"/>
              <a:buFont typeface="Arimo"/>
              <a:buChar char="þ"/>
            </a:pPr>
            <a:r>
              <a:rPr lang="en-CA" u="sng">
                <a:solidFill>
                  <a:schemeClr val="hlink"/>
                </a:solidFill>
                <a:hlinkClick r:id="rId4"/>
              </a:rPr>
              <a:t>http://www.mifi.gouv.qc.ca/publications/fr/recherches-statistiques/PUB_Presence2019_admisQc.pdf</a:t>
            </a:r>
            <a:endParaRPr/>
          </a:p>
          <a:p>
            <a:pPr indent="-301625" lvl="0" marL="893763" marR="0" rtl="0" algn="l">
              <a:lnSpc>
                <a:spcPct val="100000"/>
              </a:lnSpc>
              <a:spcBef>
                <a:spcPts val="600"/>
              </a:spcBef>
              <a:spcAft>
                <a:spcPts val="0"/>
              </a:spcAft>
              <a:buClr>
                <a:srgbClr val="000000"/>
              </a:buClr>
              <a:buSzPts val="825"/>
              <a:buFont typeface="Arimo"/>
              <a:buNone/>
            </a:pPr>
            <a:r>
              <a:t/>
            </a:r>
            <a:endParaRPr sz="1100"/>
          </a:p>
          <a:p>
            <a:pPr indent="-301625" lvl="0" marL="893763" rtl="0" algn="l">
              <a:lnSpc>
                <a:spcPct val="100000"/>
              </a:lnSpc>
              <a:spcBef>
                <a:spcPts val="600"/>
              </a:spcBef>
              <a:spcAft>
                <a:spcPts val="600"/>
              </a:spcAft>
              <a:buSzPts val="825"/>
              <a:buFont typeface="Arimo"/>
              <a:buNone/>
            </a:pPr>
            <a:r>
              <a:t/>
            </a:r>
            <a:endParaRPr sz="1100">
              <a:solidFill>
                <a:schemeClr val="dk1"/>
              </a:solidFill>
              <a:latin typeface="Ubuntu Light"/>
              <a:ea typeface="Ubuntu Light"/>
              <a:cs typeface="Ubuntu Light"/>
              <a:sym typeface="Ubuntu 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54013" lvl="0" marL="893763" rtl="0" algn="l">
              <a:lnSpc>
                <a:spcPct val="100000"/>
              </a:lnSpc>
              <a:spcBef>
                <a:spcPts val="0"/>
              </a:spcBef>
              <a:spcAft>
                <a:spcPts val="0"/>
              </a:spcAft>
              <a:buSzPts val="825"/>
              <a:buFont typeface="Arimo"/>
              <a:buChar char="þ"/>
            </a:pPr>
            <a:r>
              <a:rPr lang="en-CA" sz="1100">
                <a:solidFill>
                  <a:schemeClr val="dk1"/>
                </a:solidFill>
                <a:latin typeface="Ubuntu Light"/>
                <a:ea typeface="Ubuntu Light"/>
                <a:cs typeface="Ubuntu Light"/>
                <a:sym typeface="Ubuntu Light"/>
              </a:rPr>
              <a:t>Personnelles (voyager, découvrir le monde)</a:t>
            </a:r>
            <a:endParaRPr/>
          </a:p>
          <a:p>
            <a:pPr indent="-354013" lvl="0" marL="893763" rtl="0" algn="l">
              <a:lnSpc>
                <a:spcPct val="100000"/>
              </a:lnSpc>
              <a:spcBef>
                <a:spcPts val="600"/>
              </a:spcBef>
              <a:spcAft>
                <a:spcPts val="0"/>
              </a:spcAft>
              <a:buSzPts val="825"/>
              <a:buFont typeface="Arimo"/>
              <a:buChar char="þ"/>
            </a:pPr>
            <a:r>
              <a:rPr lang="en-CA" sz="1100">
                <a:solidFill>
                  <a:schemeClr val="dk1"/>
                </a:solidFill>
                <a:latin typeface="Ubuntu Light"/>
                <a:ea typeface="Ubuntu Light"/>
                <a:cs typeface="Ubuntu Light"/>
                <a:sym typeface="Ubuntu Light"/>
              </a:rPr>
              <a:t>Économiques: travail, études, pauvreté, famine</a:t>
            </a:r>
            <a:endParaRPr/>
          </a:p>
          <a:p>
            <a:pPr indent="-354013" lvl="0" marL="893763" rtl="0" algn="l">
              <a:lnSpc>
                <a:spcPct val="100000"/>
              </a:lnSpc>
              <a:spcBef>
                <a:spcPts val="600"/>
              </a:spcBef>
              <a:spcAft>
                <a:spcPts val="0"/>
              </a:spcAft>
              <a:buSzPts val="825"/>
              <a:buFont typeface="Arimo"/>
              <a:buChar char="þ"/>
            </a:pPr>
            <a:r>
              <a:rPr lang="en-CA" sz="1100">
                <a:solidFill>
                  <a:schemeClr val="dk1"/>
                </a:solidFill>
                <a:latin typeface="Ubuntu Light"/>
                <a:ea typeface="Ubuntu Light"/>
                <a:cs typeface="Ubuntu Light"/>
                <a:sym typeface="Ubuntu Light"/>
              </a:rPr>
              <a:t>Politiques: opposants au régime en place (journalistes, militants, etc.)</a:t>
            </a:r>
            <a:endParaRPr/>
          </a:p>
          <a:p>
            <a:pPr indent="-354013" lvl="0" marL="893763" rtl="0" algn="l">
              <a:lnSpc>
                <a:spcPct val="100000"/>
              </a:lnSpc>
              <a:spcBef>
                <a:spcPts val="600"/>
              </a:spcBef>
              <a:spcAft>
                <a:spcPts val="0"/>
              </a:spcAft>
              <a:buSzPts val="825"/>
              <a:buFont typeface="Arimo"/>
              <a:buChar char="þ"/>
            </a:pPr>
            <a:r>
              <a:rPr lang="en-CA" sz="1100">
                <a:solidFill>
                  <a:schemeClr val="dk1"/>
                </a:solidFill>
                <a:latin typeface="Ubuntu Light"/>
                <a:ea typeface="Ubuntu Light"/>
                <a:cs typeface="Ubuntu Light"/>
                <a:sym typeface="Ubuntu Light"/>
              </a:rPr>
              <a:t>Sociales: appartenance à un groupe persécuté. Ex: LGBTQ+, appartenance ethnique et religieuse; regroupement familial</a:t>
            </a:r>
            <a:endParaRPr sz="1100">
              <a:solidFill>
                <a:schemeClr val="dk1"/>
              </a:solidFill>
              <a:latin typeface="Ubuntu Light"/>
              <a:ea typeface="Ubuntu Light"/>
              <a:cs typeface="Ubuntu Light"/>
              <a:sym typeface="Ubuntu Light"/>
            </a:endParaRPr>
          </a:p>
          <a:p>
            <a:pPr indent="-354013" lvl="0" marL="893763" rtl="0" algn="l">
              <a:lnSpc>
                <a:spcPct val="100000"/>
              </a:lnSpc>
              <a:spcBef>
                <a:spcPts val="600"/>
              </a:spcBef>
              <a:spcAft>
                <a:spcPts val="0"/>
              </a:spcAft>
              <a:buSzPts val="825"/>
              <a:buFont typeface="Arimo"/>
              <a:buChar char="þ"/>
            </a:pPr>
            <a:r>
              <a:rPr lang="en-CA" sz="1100">
                <a:solidFill>
                  <a:schemeClr val="dk1"/>
                </a:solidFill>
                <a:latin typeface="Ubuntu Light"/>
                <a:ea typeface="Ubuntu Light"/>
                <a:cs typeface="Ubuntu Light"/>
                <a:sym typeface="Ubuntu Light"/>
              </a:rPr>
              <a:t>Violence: zone de conflit, de guerre</a:t>
            </a:r>
            <a:endParaRPr/>
          </a:p>
          <a:p>
            <a:pPr indent="-354013" lvl="0" marL="893763" rtl="0" algn="l">
              <a:lnSpc>
                <a:spcPct val="100000"/>
              </a:lnSpc>
              <a:spcBef>
                <a:spcPts val="600"/>
              </a:spcBef>
              <a:spcAft>
                <a:spcPts val="0"/>
              </a:spcAft>
              <a:buSzPts val="825"/>
              <a:buFont typeface="Arimo"/>
              <a:buChar char="þ"/>
            </a:pPr>
            <a:r>
              <a:rPr lang="en-CA" sz="1100">
                <a:solidFill>
                  <a:schemeClr val="dk1"/>
                </a:solidFill>
                <a:latin typeface="Ubuntu Light"/>
                <a:ea typeface="Ubuntu Light"/>
                <a:cs typeface="Ubuntu Light"/>
                <a:sym typeface="Ubuntu Light"/>
              </a:rPr>
              <a:t>Changements climatiques: catastrophes naturelles, sécheresse, etc.</a:t>
            </a:r>
            <a:endParaRPr sz="1100">
              <a:solidFill>
                <a:schemeClr val="dk1"/>
              </a:solidFill>
              <a:latin typeface="Ubuntu Light"/>
              <a:ea typeface="Ubuntu Light"/>
              <a:cs typeface="Ubuntu Light"/>
              <a:sym typeface="Ubuntu Light"/>
            </a:endParaRPr>
          </a:p>
          <a:p>
            <a:pPr indent="-298450" lvl="0" marL="457200" rtl="0" algn="l">
              <a:lnSpc>
                <a:spcPct val="100000"/>
              </a:lnSpc>
              <a:spcBef>
                <a:spcPts val="600"/>
              </a:spcBef>
              <a:spcAft>
                <a:spcPts val="0"/>
              </a:spcAft>
              <a:buSzPts val="1100"/>
              <a:buChar char="●"/>
            </a:pPr>
            <a:r>
              <a:rPr lang="en-CA" u="sng">
                <a:solidFill>
                  <a:schemeClr val="hlink"/>
                </a:solidFill>
                <a:hlinkClick r:id="rId2"/>
              </a:rPr>
              <a:t>https://www.lacimade.org/faq/pourquoi-migre-t-on/#:~:text=Bien%20souvent%2C%20ce%20sont%20des,et%20politiques%2C%20probl%C3%A8mes%20environnementaux%2C%E2%80%A6&amp;text=Par%20ailleurs%2C%20les%20causes%20de,des%20crises%20politiques%20et%20sociales%E2%80%A6</a:t>
            </a:r>
            <a:endParaRPr/>
          </a:p>
          <a:p>
            <a:pPr indent="-298450" lvl="0" marL="457200" rtl="0" algn="l">
              <a:lnSpc>
                <a:spcPct val="100000"/>
              </a:lnSpc>
              <a:spcBef>
                <a:spcPts val="0"/>
              </a:spcBef>
              <a:spcAft>
                <a:spcPts val="0"/>
              </a:spcAft>
              <a:buSzPts val="1100"/>
              <a:buChar char="●"/>
            </a:pPr>
            <a:r>
              <a:rPr lang="en-CA" u="sng">
                <a:solidFill>
                  <a:schemeClr val="hlink"/>
                </a:solidFill>
                <a:hlinkClick r:id="rId3"/>
              </a:rPr>
              <a:t>https://fr.wikipedia.org/wiki/Migration_humaine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1" marL="914400" rtl="0" algn="l">
              <a:lnSpc>
                <a:spcPct val="100000"/>
              </a:lnSpc>
              <a:spcBef>
                <a:spcPts val="0"/>
              </a:spcBef>
              <a:spcAft>
                <a:spcPts val="0"/>
              </a:spcAft>
              <a:buSzPts val="1100"/>
              <a:buFont typeface="Arimo"/>
              <a:buChar char="s"/>
            </a:pPr>
            <a:r>
              <a:rPr b="1" i="1" lang="en-CA" sz="1100" u="none" cap="none" strike="noStrike">
                <a:solidFill>
                  <a:srgbClr val="000000"/>
                </a:solidFill>
                <a:latin typeface="Arial"/>
                <a:ea typeface="Arial"/>
                <a:cs typeface="Arial"/>
                <a:sym typeface="Arial"/>
              </a:rPr>
              <a:t>Penses-tu que tout le monde a le même choix face aux migrations?</a:t>
            </a:r>
            <a:endParaRPr sz="1050">
              <a:latin typeface="Arial"/>
              <a:ea typeface="Arial"/>
              <a:cs typeface="Arial"/>
              <a:sym typeface="Arial"/>
            </a:endParaRPr>
          </a:p>
          <a:p>
            <a:pPr indent="-298450" lvl="1" marL="914400" rtl="0" algn="l">
              <a:lnSpc>
                <a:spcPct val="100000"/>
              </a:lnSpc>
              <a:spcBef>
                <a:spcPts val="0"/>
              </a:spcBef>
              <a:spcAft>
                <a:spcPts val="0"/>
              </a:spcAft>
              <a:buSzPts val="1100"/>
              <a:buFont typeface="Arimo"/>
              <a:buChar char="s"/>
            </a:pPr>
            <a:r>
              <a:rPr b="1" i="1" lang="en-CA" sz="1100" u="none" cap="none" strike="noStrike">
                <a:solidFill>
                  <a:srgbClr val="000000"/>
                </a:solidFill>
                <a:latin typeface="Arial"/>
                <a:ea typeface="Arial"/>
                <a:cs typeface="Arial"/>
                <a:sym typeface="Arial"/>
              </a:rPr>
              <a:t>Peux-tu  t’imaginer quitter ton pays? Pour quelles raisons, pour aller où?</a:t>
            </a:r>
            <a:endParaRPr sz="1050">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CA"/>
              <a:t>Facultative</a:t>
            </a:r>
            <a:r>
              <a:rPr lang="en-CA"/>
              <a:t> (la section finale “Agir pour la justice migratoire” pourrait être suffisante)</a:t>
            </a:r>
            <a:endParaRPr/>
          </a:p>
          <a:p>
            <a:pPr indent="0" lvl="0" marL="158750" rtl="0" algn="l">
              <a:lnSpc>
                <a:spcPct val="100000"/>
              </a:lnSpc>
              <a:spcBef>
                <a:spcPts val="0"/>
              </a:spcBef>
              <a:spcAft>
                <a:spcPts val="0"/>
              </a:spcAft>
              <a:buSzPts val="1100"/>
              <a:buNone/>
            </a:pPr>
            <a:r>
              <a:rPr lang="en-CA"/>
              <a:t>Une initiative déjà existante est présentée aux différentes étapes pour montrer qu’il existe déjà des actions mises en place pour faire partie de la solution</a:t>
            </a:r>
            <a:endParaRPr/>
          </a:p>
          <a:p>
            <a:pPr indent="-298450" lvl="0" marL="457200" marR="0" rtl="0" algn="l">
              <a:lnSpc>
                <a:spcPct val="100000"/>
              </a:lnSpc>
              <a:spcBef>
                <a:spcPts val="0"/>
              </a:spcBef>
              <a:spcAft>
                <a:spcPts val="0"/>
              </a:spcAft>
              <a:buClr>
                <a:srgbClr val="000000"/>
              </a:buClr>
              <a:buSzPts val="1100"/>
              <a:buFont typeface="Arial"/>
              <a:buChar char="●"/>
            </a:pPr>
            <a:r>
              <a:rPr lang="en-CA"/>
              <a:t>ex: Amnesty International qui mène différentes actions de lutte pour les droits fondamentaux dans différents pays</a:t>
            </a:r>
            <a:endParaRPr/>
          </a:p>
          <a:p>
            <a:pPr indent="-298450" lvl="0" marL="457200" rtl="0" algn="l">
              <a:lnSpc>
                <a:spcPct val="100000"/>
              </a:lnSpc>
              <a:spcBef>
                <a:spcPts val="0"/>
              </a:spcBef>
              <a:spcAft>
                <a:spcPts val="0"/>
              </a:spcAft>
              <a:buSzPts val="1100"/>
              <a:buChar char="●"/>
            </a:pPr>
            <a:r>
              <a:rPr lang="en-CA"/>
              <a:t>Travaillons à améliorer les conditions de vie dans les différents pays pour limiter le nombre de personnes qui doivent s’expatrier</a:t>
            </a:r>
            <a:endParaRPr/>
          </a:p>
          <a:p>
            <a:pPr indent="-298450" lvl="0" marL="457200" rtl="0" algn="l">
              <a:lnSpc>
                <a:spcPct val="100000"/>
              </a:lnSpc>
              <a:spcBef>
                <a:spcPts val="0"/>
              </a:spcBef>
              <a:spcAft>
                <a:spcPts val="0"/>
              </a:spcAft>
              <a:buSzPts val="1100"/>
              <a:buChar char="●"/>
            </a:pPr>
            <a:r>
              <a:rPr lang="en-CA"/>
              <a:t>Ex: blogueur persécuté comme Raïf Badawi</a:t>
            </a:r>
            <a:endParaRPr/>
          </a:p>
          <a:p>
            <a:pPr indent="-298450" lvl="0" marL="457200" rtl="0" algn="l">
              <a:lnSpc>
                <a:spcPct val="100000"/>
              </a:lnSpc>
              <a:spcBef>
                <a:spcPts val="0"/>
              </a:spcBef>
              <a:spcAft>
                <a:spcPts val="0"/>
              </a:spcAft>
              <a:buSzPts val="1100"/>
              <a:buChar char="●"/>
            </a:pPr>
            <a:r>
              <a:rPr lang="en-CA" u="sng">
                <a:solidFill>
                  <a:schemeClr val="hlink"/>
                </a:solidFill>
                <a:hlinkClick r:id="rId2"/>
              </a:rPr>
              <a:t>https://agir.amnistie.ca/page/58458/action/1</a:t>
            </a:r>
            <a:endParaRPr/>
          </a:p>
          <a:p>
            <a:pPr indent="-298450" lvl="0" marL="457200" rtl="0" algn="l">
              <a:lnSpc>
                <a:spcPct val="100000"/>
              </a:lnSpc>
              <a:spcBef>
                <a:spcPts val="0"/>
              </a:spcBef>
              <a:spcAft>
                <a:spcPts val="0"/>
              </a:spcAft>
              <a:buSzPts val="1100"/>
              <a:buChar char="●"/>
            </a:pPr>
            <a:r>
              <a:rPr lang="en-CA" u="sng">
                <a:solidFill>
                  <a:schemeClr val="hlink"/>
                </a:solidFill>
                <a:hlinkClick r:id="rId3"/>
              </a:rPr>
              <a:t>https://agir.amnistie.ca/page/58895/action/1</a:t>
            </a:r>
            <a:endParaRPr/>
          </a:p>
          <a:p>
            <a:pPr indent="-298450" lvl="0" marL="457200" rtl="0" algn="l">
              <a:lnSpc>
                <a:spcPct val="100000"/>
              </a:lnSpc>
              <a:spcBef>
                <a:spcPts val="0"/>
              </a:spcBef>
              <a:spcAft>
                <a:spcPts val="0"/>
              </a:spcAft>
              <a:buSzPts val="1100"/>
              <a:buChar char="●"/>
            </a:pPr>
            <a:r>
              <a:rPr lang="en-CA" u="sng">
                <a:solidFill>
                  <a:schemeClr val="hlink"/>
                </a:solidFill>
                <a:hlinkClick r:id="rId4"/>
              </a:rPr>
              <a:t>https://agir.amnistie.ca/page/62105/action/1</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CA"/>
              <a:t>On explore la période de transition entre le moment où l’on doit quitter notre foyer et l’arrivée dans un nouveau milieu. C’est une période où il faut faire le deuil de notre ancienne vie tout en étant dans l’inconnu pour la suite. Elle s’accompagne également souvent de nombreuses démarches à faire avant de pouvoir s’installer ailleurs.</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CA"/>
              <a:t>Pour avoir une idée de la vie dans un camp de réfugié: </a:t>
            </a:r>
            <a:r>
              <a:rPr lang="en-CA" u="sng">
                <a:solidFill>
                  <a:schemeClr val="hlink"/>
                </a:solidFill>
                <a:hlinkClick r:id="rId2"/>
              </a:rPr>
              <a:t>https://www.unhcr.org/dach/ch-fr/nos-activites/aide-humanitaire/camps-de-refugies-et-alternatives</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CA"/>
              <a:t>Un petit os dans la démarche pour refléter une réalité qui se produit malheureusement trop souvent: le retard dans les démarches et l’interminable attente dans l’espoir… Après des jours à s’imaginer dans une nouvelle vie, il faut encore attendre, peut-être plusieurs mois. Comment garder espoir?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CA">
                <a:solidFill>
                  <a:srgbClr val="C00000"/>
                </a:solidFill>
              </a:rPr>
              <a:t>Il s’agit de déconstruire le mythe selon lequel les personnes réfugiées nous envahissent et nous appauvrissent : en effet, 85% des 79,5 millions de personnes forcées de fuir leur foyer se trouvent dans un pays du Sud (source : Haut-Commissariat des Nations Unies pour les réfugiés, apercu </a:t>
            </a:r>
            <a:r>
              <a:rPr lang="en-CA"/>
              <a:t>statistique 2019 : </a:t>
            </a:r>
            <a:r>
              <a:rPr lang="en-CA" u="sng">
                <a:solidFill>
                  <a:schemeClr val="hlink"/>
                </a:solidFill>
                <a:hlinkClick r:id="rId2"/>
              </a:rPr>
              <a:t>https://www.unhcr.org/fr/apercu-statistique.html</a:t>
            </a:r>
            <a:r>
              <a:rPr lang="en-CA"/>
              <a:t>)</a:t>
            </a:r>
            <a:endParaRPr/>
          </a:p>
          <a:p>
            <a:pPr indent="0" lvl="0" marL="158750" marR="0" rtl="0" algn="l">
              <a:lnSpc>
                <a:spcPct val="100000"/>
              </a:lnSpc>
              <a:spcBef>
                <a:spcPts val="0"/>
              </a:spcBef>
              <a:spcAft>
                <a:spcPts val="0"/>
              </a:spcAft>
              <a:buClr>
                <a:srgbClr val="000000"/>
              </a:buClr>
              <a:buSzPts val="1100"/>
              <a:buFont typeface="Arial"/>
              <a:buNone/>
            </a:pPr>
            <a:r>
              <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CA" sz="1100" u="none" strike="noStrike">
                <a:solidFill>
                  <a:srgbClr val="000000"/>
                </a:solidFill>
                <a:latin typeface="Arial"/>
                <a:ea typeface="Arial"/>
                <a:cs typeface="Arial"/>
                <a:sym typeface="Arial"/>
              </a:rPr>
              <a:t>Les premiers autochtones seraient arrivés sur le territoire actuel du Québec il y a environ 8 000 ans</a:t>
            </a:r>
            <a:endParaRPr/>
          </a:p>
          <a:p>
            <a:pPr indent="-298450" lvl="0" marL="457200" rtl="0" algn="l">
              <a:lnSpc>
                <a:spcPct val="100000"/>
              </a:lnSpc>
              <a:spcBef>
                <a:spcPts val="0"/>
              </a:spcBef>
              <a:spcAft>
                <a:spcPts val="0"/>
              </a:spcAft>
              <a:buSzPts val="1100"/>
              <a:buChar char="●"/>
            </a:pPr>
            <a:r>
              <a:rPr b="0" i="0" lang="en-CA" sz="1100" u="none" strike="noStrike">
                <a:solidFill>
                  <a:srgbClr val="000000"/>
                </a:solidFill>
                <a:latin typeface="Arial"/>
                <a:ea typeface="Arial"/>
                <a:cs typeface="Arial"/>
                <a:sym typeface="Arial"/>
              </a:rPr>
              <a:t>Ce n’est que bien plus tard que les premiers européens se sont installés en ce qui était à l’époque la Nouvelle-France, soit au XVIIe siècle d’abord pour les français, puis au XVIIIe pour les britanniques.</a:t>
            </a:r>
            <a:endParaRPr/>
          </a:p>
          <a:p>
            <a:pPr indent="-298450" lvl="0" marL="457200" rtl="0" algn="l">
              <a:lnSpc>
                <a:spcPct val="100000"/>
              </a:lnSpc>
              <a:spcBef>
                <a:spcPts val="0"/>
              </a:spcBef>
              <a:spcAft>
                <a:spcPts val="0"/>
              </a:spcAft>
              <a:buSzPts val="1100"/>
              <a:buChar char="●"/>
            </a:pPr>
            <a:r>
              <a:rPr b="0" i="0" lang="en-CA" sz="1100" u="none" strike="noStrike">
                <a:solidFill>
                  <a:srgbClr val="000000"/>
                </a:solidFill>
                <a:latin typeface="Arial"/>
                <a:ea typeface="Arial"/>
                <a:cs typeface="Arial"/>
                <a:sym typeface="Arial"/>
              </a:rPr>
              <a:t>Source carte: </a:t>
            </a:r>
            <a:r>
              <a:rPr lang="en-CA" u="sng">
                <a:solidFill>
                  <a:schemeClr val="hlink"/>
                </a:solidFill>
                <a:hlinkClick r:id="rId2"/>
              </a:rPr>
              <a:t>https://commons.wikimedia.org/wiki/File:Spreading_homo_sapiens_la.svg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CA" u="sng">
                <a:solidFill>
                  <a:schemeClr val="hlink"/>
                </a:solidFill>
                <a:hlinkClick r:id="rId2"/>
              </a:rPr>
              <a:t>https://www.unhcr.org/fr/news/press/2020/7/5f200da9a/milliers-refugies-migrants-mouvement-lafrique-louest-lest-cotes-africaines.html</a:t>
            </a:r>
            <a:endParaRPr b="0" sz="1100">
              <a:latin typeface="Ubuntu Light"/>
              <a:ea typeface="Ubuntu Light"/>
              <a:cs typeface="Ubuntu Light"/>
              <a:sym typeface="Ubuntu Light"/>
            </a:endParaRPr>
          </a:p>
          <a:p>
            <a:pPr indent="-298450" lvl="0" marL="457200" rtl="0" algn="l">
              <a:lnSpc>
                <a:spcPct val="100000"/>
              </a:lnSpc>
              <a:spcBef>
                <a:spcPts val="0"/>
              </a:spcBef>
              <a:spcAft>
                <a:spcPts val="0"/>
              </a:spcAft>
              <a:buSzPts val="1100"/>
              <a:buChar char="●"/>
            </a:pPr>
            <a:r>
              <a:rPr b="0" lang="en-CA" sz="1100">
                <a:latin typeface="Ubuntu Light"/>
                <a:ea typeface="Ubuntu Light"/>
                <a:cs typeface="Ubuntu Light"/>
                <a:sym typeface="Ubuntu Light"/>
              </a:rPr>
              <a:t>Contrairement à ce qu’on pourrait croire, la plupart des personnes réfugiées dans le monde vont dans les pays voisins, eux même en “développement”.</a:t>
            </a:r>
            <a:endParaRPr/>
          </a:p>
          <a:p>
            <a:pPr indent="-298450" lvl="0" marL="457200" rtl="0" algn="l">
              <a:lnSpc>
                <a:spcPct val="100000"/>
              </a:lnSpc>
              <a:spcBef>
                <a:spcPts val="0"/>
              </a:spcBef>
              <a:spcAft>
                <a:spcPts val="0"/>
              </a:spcAft>
              <a:buSzPts val="1100"/>
              <a:buChar char="●"/>
            </a:pPr>
            <a:r>
              <a:rPr lang="en-CA" sz="1100">
                <a:latin typeface="Ubuntu Light"/>
                <a:ea typeface="Ubuntu Light"/>
                <a:cs typeface="Ubuntu Light"/>
                <a:sym typeface="Ubuntu Light"/>
              </a:rPr>
              <a:t>Turquie, Ouganda, Pakistan, Liban, Iran sont les 5 pays qui accueillent le plus de personnes réfugiées 2018 </a:t>
            </a:r>
            <a:r>
              <a:rPr lang="en-CA" u="sng">
                <a:solidFill>
                  <a:schemeClr val="hlink"/>
                </a:solidFill>
                <a:hlinkClick r:id="rId3"/>
              </a:rPr>
              <a:t>https://www.unicef.ca/fr/faire-un-don/crise-enfants-migrants-refugies</a:t>
            </a:r>
            <a:endParaRPr u="sng">
              <a:solidFill>
                <a:schemeClr val="hlink"/>
              </a:solidFill>
            </a:endParaRPr>
          </a:p>
          <a:p>
            <a:pPr indent="-298450" lvl="0" marL="457200" rtl="0" algn="l">
              <a:lnSpc>
                <a:spcPct val="100000"/>
              </a:lnSpc>
              <a:spcBef>
                <a:spcPts val="0"/>
              </a:spcBef>
              <a:spcAft>
                <a:spcPts val="0"/>
              </a:spcAft>
              <a:buSzPts val="1100"/>
              <a:buChar char="●"/>
            </a:pPr>
            <a:r>
              <a:rPr lang="en-CA" u="none">
                <a:solidFill>
                  <a:schemeClr val="hlink"/>
                </a:solidFill>
              </a:rPr>
              <a:t>En 2019 : Turquie, Colombie, Pakistan, Ouganda et Allemagne (</a:t>
            </a:r>
            <a:r>
              <a:rPr lang="en-CA" u="sng">
                <a:solidFill>
                  <a:schemeClr val="hlink"/>
                </a:solidFill>
                <a:hlinkClick r:id="rId4"/>
              </a:rPr>
              <a:t>https://www.unhcr.org/fr/apercu-statistique.html</a:t>
            </a:r>
            <a:r>
              <a:rPr lang="en-CA" u="none">
                <a:solidFill>
                  <a:schemeClr val="hlink"/>
                </a:solidFill>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825"/>
              <a:buChar char="●"/>
            </a:pPr>
            <a:r>
              <a:rPr lang="en-CA" sz="1100">
                <a:solidFill>
                  <a:schemeClr val="dk1"/>
                </a:solidFill>
                <a:latin typeface="Ubuntu Light"/>
                <a:ea typeface="Ubuntu Light"/>
                <a:cs typeface="Ubuntu Light"/>
                <a:sym typeface="Ubuntu Light"/>
              </a:rPr>
              <a:t>De plus en plus de migrants à statut précaire: </a:t>
            </a:r>
            <a:r>
              <a:rPr lang="en-CA" u="sng">
                <a:solidFill>
                  <a:schemeClr val="hlink"/>
                </a:solidFill>
                <a:hlinkClick r:id="rId2"/>
              </a:rPr>
              <a:t>https://www.youtube.com/watch?v=yfgEUnCb1fg&amp;ab_channel=SansFronti%C3%A8resMTL</a:t>
            </a:r>
            <a:r>
              <a:rPr lang="en-CA"/>
              <a:t>, </a:t>
            </a:r>
            <a:endParaRPr/>
          </a:p>
          <a:p>
            <a:pPr indent="-298450" lvl="0" marL="457200" marR="0" rtl="0" algn="l">
              <a:lnSpc>
                <a:spcPct val="100000"/>
              </a:lnSpc>
              <a:spcBef>
                <a:spcPts val="600"/>
              </a:spcBef>
              <a:spcAft>
                <a:spcPts val="0"/>
              </a:spcAft>
              <a:buClr>
                <a:srgbClr val="000000"/>
              </a:buClr>
              <a:buSzPts val="825"/>
              <a:buFont typeface="Arial"/>
              <a:buChar char="●"/>
            </a:pPr>
            <a:r>
              <a:rPr lang="en-CA" sz="1100">
                <a:solidFill>
                  <a:schemeClr val="dk1"/>
                </a:solidFill>
                <a:latin typeface="Ubuntu Light"/>
                <a:ea typeface="Ubuntu Light"/>
                <a:cs typeface="Ubuntu Light"/>
                <a:sym typeface="Ubuntu Light"/>
              </a:rPr>
              <a:t>Perte de droits, ex: plus touchés par la COVID 19 </a:t>
            </a:r>
            <a:r>
              <a:rPr lang="en-CA" u="sng">
                <a:solidFill>
                  <a:schemeClr val="hlink"/>
                </a:solidFill>
                <a:hlinkClick r:id="rId3"/>
              </a:rPr>
              <a:t>https://www.solidarityacrossborders.org/fr/</a:t>
            </a:r>
            <a:endParaRPr sz="1100">
              <a:solidFill>
                <a:schemeClr val="dk1"/>
              </a:solidFill>
              <a:latin typeface="Ubuntu Light"/>
              <a:ea typeface="Ubuntu Light"/>
              <a:cs typeface="Ubuntu Light"/>
              <a:sym typeface="Ubuntu Light"/>
            </a:endParaRPr>
          </a:p>
          <a:p>
            <a:pPr indent="-298450" lvl="0" marL="457200" rtl="0" algn="l">
              <a:lnSpc>
                <a:spcPct val="100000"/>
              </a:lnSpc>
              <a:spcBef>
                <a:spcPts val="600"/>
              </a:spcBef>
              <a:spcAft>
                <a:spcPts val="0"/>
              </a:spcAft>
              <a:buSzPts val="1100"/>
              <a:buChar char="●"/>
            </a:pPr>
            <a:r>
              <a:rPr lang="en-CA" sz="1100">
                <a:solidFill>
                  <a:schemeClr val="dk1"/>
                </a:solidFill>
                <a:latin typeface="Ubuntu Light"/>
                <a:ea typeface="Ubuntu Light"/>
                <a:cs typeface="Ubuntu Light"/>
                <a:sym typeface="Ubuntu Light"/>
              </a:rPr>
              <a:t>Le Québec choisit par ailleurs les immigrants économiques qui seront accueillis selon différents critères: </a:t>
            </a:r>
            <a:r>
              <a:rPr lang="en-CA" u="sng">
                <a:solidFill>
                  <a:schemeClr val="hlink"/>
                </a:solidFill>
                <a:hlinkClick r:id="rId4"/>
              </a:rPr>
              <a:t>https://ici.radio-canada.ca/nouvelle/1188617/immigration-quebec-selection-arrima-legault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98450" lvl="0" marL="457200" rtl="0" algn="l">
              <a:lnSpc>
                <a:spcPct val="100000"/>
              </a:lnSpc>
              <a:spcBef>
                <a:spcPts val="0"/>
              </a:spcBef>
              <a:spcAft>
                <a:spcPts val="0"/>
              </a:spcAft>
              <a:buSzPts val="1100"/>
              <a:buChar char="●"/>
            </a:pPr>
            <a:r>
              <a:rPr lang="en-CA"/>
              <a:t>On introduit la notion de justice migratoire: les pays les plus riches contribuent à l’appauvrissement des pays les plus pauvres et limitent la migration de leurs résident.e.s </a:t>
            </a:r>
            <a:endParaRPr/>
          </a:p>
          <a:p>
            <a:pPr indent="-298450" lvl="0" marL="457200" rtl="0" algn="l">
              <a:lnSpc>
                <a:spcPct val="100000"/>
              </a:lnSpc>
              <a:spcBef>
                <a:spcPts val="0"/>
              </a:spcBef>
              <a:spcAft>
                <a:spcPts val="0"/>
              </a:spcAft>
              <a:buSzPts val="1100"/>
              <a:buChar char="●"/>
            </a:pPr>
            <a:r>
              <a:rPr lang="en-CA" u="sng">
                <a:solidFill>
                  <a:schemeClr val="hlink"/>
                </a:solidFill>
                <a:hlinkClick r:id="rId2"/>
              </a:rPr>
              <a:t>https://lactualite.com/lactualite-affaires/g7-g20-cest-qui-ca-vient-dou-ca-sert-a-quoi/</a:t>
            </a:r>
            <a:endParaRPr/>
          </a:p>
          <a:p>
            <a:pPr indent="-298450" lvl="0" marL="457200" marR="0" rtl="0" algn="l">
              <a:lnSpc>
                <a:spcPct val="100000"/>
              </a:lnSpc>
              <a:spcBef>
                <a:spcPts val="0"/>
              </a:spcBef>
              <a:spcAft>
                <a:spcPts val="0"/>
              </a:spcAft>
              <a:buClr>
                <a:srgbClr val="000000"/>
              </a:buClr>
              <a:buSzPts val="1100"/>
              <a:buFont typeface="Arial"/>
              <a:buChar char="●"/>
            </a:pPr>
            <a:r>
              <a:rPr lang="en-CA" sz="1100">
                <a:solidFill>
                  <a:schemeClr val="dk1"/>
                </a:solidFill>
                <a:latin typeface="Ubuntu Light"/>
                <a:ea typeface="Ubuntu Light"/>
                <a:cs typeface="Ubuntu Light"/>
                <a:sym typeface="Ubuntu Light"/>
              </a:rPr>
              <a:t>Seulement 20 pays (G20) sur 200 détiennent les 3/4 de la richesse mondiale. Donc, 10% de tous les pays détiennent 75% de la richesse monidale! </a:t>
            </a:r>
            <a:endParaRPr/>
          </a:p>
          <a:p>
            <a:pPr indent="-298450" lvl="0" marL="457200" marR="0" rtl="0" algn="l">
              <a:lnSpc>
                <a:spcPct val="100000"/>
              </a:lnSpc>
              <a:spcBef>
                <a:spcPts val="0"/>
              </a:spcBef>
              <a:spcAft>
                <a:spcPts val="0"/>
              </a:spcAft>
              <a:buClr>
                <a:srgbClr val="000000"/>
              </a:buClr>
              <a:buSzPts val="1100"/>
              <a:buFont typeface="Arial"/>
              <a:buChar char="●"/>
            </a:pPr>
            <a:r>
              <a:rPr lang="en-CA" sz="1100">
                <a:solidFill>
                  <a:schemeClr val="dk1"/>
                </a:solidFill>
                <a:latin typeface="Ubuntu Light"/>
                <a:ea typeface="Ubuntu Light"/>
                <a:cs typeface="Ubuntu Light"/>
                <a:sym typeface="Ubuntu Light"/>
              </a:rPr>
              <a:t>Les gens et les entreprises de ces pays riches circulent librement, notamment pour aller exploiter les ressources naturelles et humaines des pays les moins riches. </a:t>
            </a:r>
            <a:endParaRPr/>
          </a:p>
          <a:p>
            <a:pPr indent="-298450" lvl="0" marL="457200" marR="0" rtl="0" algn="l">
              <a:lnSpc>
                <a:spcPct val="100000"/>
              </a:lnSpc>
              <a:spcBef>
                <a:spcPts val="0"/>
              </a:spcBef>
              <a:spcAft>
                <a:spcPts val="0"/>
              </a:spcAft>
              <a:buClr>
                <a:srgbClr val="000000"/>
              </a:buClr>
              <a:buSzPts val="1100"/>
              <a:buFont typeface="Arial"/>
              <a:buChar char="●"/>
            </a:pPr>
            <a:r>
              <a:rPr lang="en-CA" sz="1100">
                <a:solidFill>
                  <a:schemeClr val="dk1"/>
                </a:solidFill>
                <a:latin typeface="Ubuntu Light"/>
                <a:ea typeface="Ubuntu Light"/>
                <a:cs typeface="Ubuntu Light"/>
                <a:sym typeface="Ubuntu Light"/>
              </a:rPr>
              <a:t>Or, quand vient le temps d’accueillir les personnes des pays les moins riches, les frontières se referment</a:t>
            </a:r>
            <a:endParaRPr/>
          </a:p>
          <a:p>
            <a:pPr indent="-298450" lvl="0" marL="457200" marR="0" rtl="0" algn="l">
              <a:lnSpc>
                <a:spcPct val="100000"/>
              </a:lnSpc>
              <a:spcBef>
                <a:spcPts val="0"/>
              </a:spcBef>
              <a:spcAft>
                <a:spcPts val="0"/>
              </a:spcAft>
              <a:buClr>
                <a:srgbClr val="000000"/>
              </a:buClr>
              <a:buSzPts val="1100"/>
              <a:buFont typeface="Arial"/>
              <a:buChar char="●"/>
            </a:pPr>
            <a:r>
              <a:rPr lang="en-CA"/>
              <a:t>Liberté de circulation et droits internationaux bafoués</a:t>
            </a:r>
            <a:endParaRPr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CA"/>
              <a:t>Ce vidéo est un 3 minutes bien investi! Non seulement il est bien fait, mais, même s’il est axé sur l’Europe, il illustre extrêmement bien en peu de temps toute la question de la justice migratoire.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i="0" lang="en-CA" sz="1100" u="none" cap="none" strike="noStrike">
                <a:solidFill>
                  <a:srgbClr val="000000"/>
                </a:solidFill>
                <a:latin typeface="Arial"/>
                <a:ea typeface="Arial"/>
                <a:cs typeface="Arial"/>
                <a:sym typeface="Arial"/>
              </a:rPr>
              <a:t>Respect de tous les droits fondamentaux et du droit international</a:t>
            </a:r>
            <a:r>
              <a:rPr b="0" i="0" lang="en-CA" sz="1100" u="none" cap="none" strike="noStrike">
                <a:solidFill>
                  <a:srgbClr val="000000"/>
                </a:solidFill>
                <a:latin typeface="Arial"/>
                <a:ea typeface="Arial"/>
                <a:cs typeface="Arial"/>
                <a:sym typeface="Arial"/>
              </a:rPr>
              <a:t> ; </a:t>
            </a:r>
            <a:endParaRPr b="1"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1" i="0" lang="en-CA" sz="1100" u="none" cap="none" strike="noStrike">
                <a:solidFill>
                  <a:srgbClr val="000000"/>
                </a:solidFill>
                <a:latin typeface="Arial"/>
                <a:ea typeface="Arial"/>
                <a:cs typeface="Arial"/>
                <a:sym typeface="Arial"/>
              </a:rPr>
              <a:t>Égalité/Équité sociale, féminisme et antiracisme</a:t>
            </a:r>
            <a:r>
              <a:rPr b="0" i="0" lang="en-CA" sz="1100" u="none" cap="none" strike="noStrike">
                <a:solidFill>
                  <a:srgbClr val="000000"/>
                </a:solidFill>
                <a:latin typeface="Arial"/>
                <a:ea typeface="Arial"/>
                <a:cs typeface="Arial"/>
                <a:sym typeface="Arial"/>
              </a:rPr>
              <a:t> — la notion de justice implique de conférer les mêmes droits à toutes et tous, donc de mettre fin aux inégalités sociales, internationales, raciales et de genre en termes de mobilité ; </a:t>
            </a:r>
            <a:endParaRPr b="1"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1" i="0" lang="en-CA" sz="1100" u="none" cap="none" strike="noStrike">
                <a:solidFill>
                  <a:srgbClr val="000000"/>
                </a:solidFill>
                <a:latin typeface="Arial"/>
                <a:ea typeface="Arial"/>
                <a:cs typeface="Arial"/>
                <a:sym typeface="Arial"/>
              </a:rPr>
              <a:t>Solidarité</a:t>
            </a:r>
            <a:r>
              <a:rPr b="0" i="0" lang="en-CA" sz="1100" u="none" cap="none" strike="noStrike">
                <a:solidFill>
                  <a:srgbClr val="000000"/>
                </a:solidFill>
                <a:latin typeface="Arial"/>
                <a:ea typeface="Arial"/>
                <a:cs typeface="Arial"/>
                <a:sym typeface="Arial"/>
              </a:rPr>
              <a:t> — la notion de justice implique aussi de donner la priorité aux plus vulnérables pour leur garantir notamment l’utilisation de la migration comme stratégie d’adaptation.</a:t>
            </a:r>
            <a:endParaRPr b="1"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1" i="0" lang="en-CA" sz="1100" u="none" cap="none" strike="noStrike">
                <a:solidFill>
                  <a:srgbClr val="000000"/>
                </a:solidFill>
                <a:latin typeface="Arial"/>
                <a:ea typeface="Arial"/>
                <a:cs typeface="Arial"/>
                <a:sym typeface="Arial"/>
              </a:rPr>
              <a:t>Pacifisme, antimilitarisme, écologie et justice climatique —</a:t>
            </a:r>
            <a:r>
              <a:rPr b="0" i="0" lang="en-CA" sz="1100" u="none" cap="none" strike="noStrike">
                <a:solidFill>
                  <a:srgbClr val="000000"/>
                </a:solidFill>
                <a:latin typeface="Arial"/>
                <a:ea typeface="Arial"/>
                <a:cs typeface="Arial"/>
                <a:sym typeface="Arial"/>
              </a:rPr>
              <a:t> la notion de justice migratoire implique enfin de s’attaquer aux causes systémiques des migrations forcées, comme la persistance des conflits armés et la destruction des milieux de vie, des écosystèmes et des agricultures de proximité, notamment causée par la crise climatique actuelle.</a:t>
            </a:r>
            <a:endParaRPr b="1"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mo"/>
              <a:buChar char="s"/>
            </a:pPr>
            <a:r>
              <a:rPr b="1" i="1" lang="en-CA" sz="1100" u="none" cap="none" strike="noStrike">
                <a:solidFill>
                  <a:srgbClr val="000000"/>
                </a:solidFill>
                <a:latin typeface="Arial"/>
                <a:ea typeface="Arial"/>
                <a:cs typeface="Arial"/>
                <a:sym typeface="Arial"/>
              </a:rPr>
              <a:t>Qu’est-ce qui t’as interpellé/dérangé dans cet extrait vidéo? </a:t>
            </a:r>
            <a:endParaRPr/>
          </a:p>
          <a:p>
            <a:pPr indent="-298450" lvl="0" marL="457200" rtl="0" algn="l">
              <a:lnSpc>
                <a:spcPct val="100000"/>
              </a:lnSpc>
              <a:spcBef>
                <a:spcPts val="0"/>
              </a:spcBef>
              <a:spcAft>
                <a:spcPts val="0"/>
              </a:spcAft>
              <a:buSzPts val="1100"/>
              <a:buFont typeface="Arimo"/>
              <a:buChar char="s"/>
            </a:pPr>
            <a:r>
              <a:rPr b="1" i="1" lang="en-CA" sz="1100" u="none" cap="none" strike="noStrike">
                <a:solidFill>
                  <a:srgbClr val="000000"/>
                </a:solidFill>
                <a:latin typeface="Arial"/>
                <a:ea typeface="Arial"/>
                <a:cs typeface="Arial"/>
                <a:sym typeface="Arial"/>
              </a:rPr>
              <a:t>Que pourrait-on faire pour assurer une plus grande justice migratoire?</a:t>
            </a:r>
            <a:endParaRPr b="1" i="1"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1" lang="en-CA"/>
              <a:t>Facultative</a:t>
            </a:r>
            <a:r>
              <a:rPr lang="en-CA"/>
              <a:t> (la section finale “Agir pour la justice migratoire” pourrait être suffisante)</a:t>
            </a:r>
            <a:endParaRPr/>
          </a:p>
          <a:p>
            <a:pPr indent="-298450" lvl="0" marL="457200" rtl="0" algn="l">
              <a:lnSpc>
                <a:spcPct val="100000"/>
              </a:lnSpc>
              <a:spcBef>
                <a:spcPts val="0"/>
              </a:spcBef>
              <a:spcAft>
                <a:spcPts val="0"/>
              </a:spcAft>
              <a:buSzPts val="1100"/>
              <a:buChar char="●"/>
            </a:pPr>
            <a:r>
              <a:rPr lang="en-CA" u="sng">
                <a:solidFill>
                  <a:schemeClr val="hlink"/>
                </a:solidFill>
                <a:hlinkClick r:id="rId2"/>
              </a:rPr>
              <a:t>https://www.unhcr.ca/fr/a-propos-de-nous/a-propos-du-hcr/</a:t>
            </a:r>
            <a:endParaRPr/>
          </a:p>
          <a:p>
            <a:pPr indent="-298450" lvl="0" marL="457200" marR="0" rtl="0" algn="l">
              <a:lnSpc>
                <a:spcPct val="100000"/>
              </a:lnSpc>
              <a:spcBef>
                <a:spcPts val="0"/>
              </a:spcBef>
              <a:spcAft>
                <a:spcPts val="0"/>
              </a:spcAft>
              <a:buClr>
                <a:srgbClr val="000000"/>
              </a:buClr>
              <a:buSzPts val="1100"/>
              <a:buFont typeface="Arial"/>
              <a:buChar char="●"/>
            </a:pPr>
            <a:r>
              <a:rPr lang="en-CA" sz="1100">
                <a:solidFill>
                  <a:schemeClr val="dk1"/>
                </a:solidFill>
                <a:latin typeface="Ubuntu Light"/>
                <a:ea typeface="Ubuntu Light"/>
                <a:cs typeface="Ubuntu Light"/>
                <a:sym typeface="Ubuntu Light"/>
              </a:rPr>
              <a:t>Les actions du HCR sont basées sur </a:t>
            </a:r>
            <a:r>
              <a:rPr lang="en-CA" sz="1100">
                <a:latin typeface="Ubuntu Light"/>
                <a:ea typeface="Ubuntu Light"/>
                <a:cs typeface="Ubuntu Light"/>
                <a:sym typeface="Ubuntu Light"/>
              </a:rPr>
              <a:t>la Convention de 1951 relative au statut des réfugiés. C’est le document juridique clé qui constitue la base du travail du HCR. Ratifiée par 145 États, dont le Canada.</a:t>
            </a:r>
            <a:endParaRPr sz="1100">
              <a:solidFill>
                <a:schemeClr val="dk1"/>
              </a:solidFill>
              <a:latin typeface="Ubuntu Light"/>
              <a:ea typeface="Ubuntu Light"/>
              <a:cs typeface="Ubuntu Light"/>
              <a:sym typeface="Ubuntu Light"/>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CA"/>
              <a:t>L’arrivée dans le nouveau milieu de vie est un soulagement car on peut enfin reconstruire une nouvelle vie. Toutefois, elle offre aussi son lot de défi face à l’inconnu d’une nouvelles culture, peut-être une nouvelle langue, etc.</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98450" lvl="0" marL="457200" rtl="0" algn="l">
              <a:lnSpc>
                <a:spcPct val="100000"/>
              </a:lnSpc>
              <a:spcBef>
                <a:spcPts val="0"/>
              </a:spcBef>
              <a:spcAft>
                <a:spcPts val="0"/>
              </a:spcAft>
              <a:buSzPts val="1100"/>
              <a:buChar char="●"/>
            </a:pPr>
            <a:r>
              <a:rPr lang="en-CA"/>
              <a:t>10 millions d’habitants à Séoul, c’est plus que toute la population du Québec réunie!</a:t>
            </a:r>
            <a:endParaRPr/>
          </a:p>
          <a:p>
            <a:pPr indent="-298450" lvl="0" marL="457200" rtl="0" algn="l">
              <a:lnSpc>
                <a:spcPct val="100000"/>
              </a:lnSpc>
              <a:spcBef>
                <a:spcPts val="0"/>
              </a:spcBef>
              <a:spcAft>
                <a:spcPts val="0"/>
              </a:spcAft>
              <a:buSzPts val="1100"/>
              <a:buChar char="●"/>
            </a:pPr>
            <a:r>
              <a:rPr lang="en-CA"/>
              <a:t>Par où commencer toutes ses démarches dans une ville si vaste, une culture si différente, une langue mystérieuse?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CA"/>
              <a:t>Nous sommes le résultat de migrations successives et personne n’a des ancêtres d’une seule nationalité ou ethnie d’origine TOUS</a:t>
            </a:r>
            <a:endParaRPr/>
          </a:p>
          <a:p>
            <a:pPr indent="-298450" lvl="0" marL="457200" rtl="0" algn="l">
              <a:lnSpc>
                <a:spcPct val="100000"/>
              </a:lnSpc>
              <a:spcBef>
                <a:spcPts val="0"/>
              </a:spcBef>
              <a:spcAft>
                <a:spcPts val="0"/>
              </a:spcAft>
              <a:buSzPts val="1100"/>
              <a:buChar char="●"/>
            </a:pPr>
            <a:r>
              <a:rPr lang="en-CA"/>
              <a:t>On peut demander aux élèves: “Et vous, que savez-vous de vos racines?”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98450" lvl="0" marL="361950" rtl="0" algn="l">
              <a:lnSpc>
                <a:spcPct val="100000"/>
              </a:lnSpc>
              <a:spcBef>
                <a:spcPts val="0"/>
              </a:spcBef>
              <a:spcAft>
                <a:spcPts val="0"/>
              </a:spcAft>
              <a:buSzPts val="1100"/>
              <a:buNone/>
            </a:pPr>
            <a:r>
              <a:rPr i="0" lang="en-CA" sz="1100">
                <a:latin typeface="Ubuntu Light"/>
                <a:ea typeface="Ubuntu Light"/>
                <a:cs typeface="Ubuntu Light"/>
                <a:sym typeface="Ubuntu Light"/>
              </a:rPr>
              <a:t>Tu ne parles pas la langue, tu ne connais personne, les gens ne semblent pas vivre comme toi et te regardent bizarrement. Comment tu t’y prends? Par quoi tu commences?</a:t>
            </a:r>
            <a:endParaRPr i="0"/>
          </a:p>
          <a:p>
            <a:pPr indent="-298450" lvl="0" marL="457200" rtl="0" algn="l">
              <a:lnSpc>
                <a:spcPct val="100000"/>
              </a:lnSpc>
              <a:spcBef>
                <a:spcPts val="0"/>
              </a:spcBef>
              <a:spcAft>
                <a:spcPts val="0"/>
              </a:spcAft>
              <a:buSzPts val="1100"/>
              <a:buChar char="●"/>
            </a:pPr>
            <a:r>
              <a:rPr lang="en-CA"/>
              <a:t>Devant un menu au restaurant: tu commandes quoi? Comment tu sais si c’est cher ou pas?</a:t>
            </a:r>
            <a:endParaRPr/>
          </a:p>
          <a:p>
            <a:pPr indent="-298450" lvl="0" marL="457200" rtl="0" algn="l">
              <a:lnSpc>
                <a:spcPct val="100000"/>
              </a:lnSpc>
              <a:spcBef>
                <a:spcPts val="0"/>
              </a:spcBef>
              <a:spcAft>
                <a:spcPts val="0"/>
              </a:spcAft>
              <a:buSzPts val="1100"/>
              <a:buChar char="●"/>
            </a:pPr>
            <a:r>
              <a:rPr lang="en-CA"/>
              <a:t>À l’épicerie, t’achètes quoi?</a:t>
            </a:r>
            <a:endParaRPr/>
          </a:p>
          <a:p>
            <a:pPr indent="-298450" lvl="0" marL="457200" rtl="0" algn="l">
              <a:lnSpc>
                <a:spcPct val="100000"/>
              </a:lnSpc>
              <a:spcBef>
                <a:spcPts val="0"/>
              </a:spcBef>
              <a:spcAft>
                <a:spcPts val="0"/>
              </a:spcAft>
              <a:buSzPts val="1100"/>
              <a:buChar char="●"/>
            </a:pPr>
            <a:r>
              <a:rPr lang="en-CA"/>
              <a:t>Transport: comment tu sais où tu vas?</a:t>
            </a:r>
            <a:endParaRPr/>
          </a:p>
          <a:p>
            <a:pPr indent="-298450" lvl="0" marL="457200" rtl="0" algn="l">
              <a:lnSpc>
                <a:spcPct val="100000"/>
              </a:lnSpc>
              <a:spcBef>
                <a:spcPts val="0"/>
              </a:spcBef>
              <a:spcAft>
                <a:spcPts val="0"/>
              </a:spcAft>
              <a:buSzPts val="1100"/>
              <a:buChar char="●"/>
            </a:pPr>
            <a:r>
              <a:rPr lang="en-CA"/>
              <a:t>Tu regardes la télé et vois ces publicités (présenter les 3 premières): de quoi ça parle? Quel est le produit promu? </a:t>
            </a:r>
            <a:endParaRPr/>
          </a:p>
          <a:p>
            <a:pPr indent="-298450" lvl="0" marL="457200" rtl="0" algn="l">
              <a:lnSpc>
                <a:spcPct val="100000"/>
              </a:lnSpc>
              <a:spcBef>
                <a:spcPts val="0"/>
              </a:spcBef>
              <a:spcAft>
                <a:spcPts val="0"/>
              </a:spcAft>
              <a:buSzPts val="1100"/>
              <a:buChar char="●"/>
            </a:pPr>
            <a:r>
              <a:rPr lang="en-CA"/>
              <a:t>Complément: film sur un jumeau/jumelle de 17 ans qui passent une semaine en Corée du Sud et découvrent les différences: </a:t>
            </a:r>
            <a:endParaRPr/>
          </a:p>
          <a:p>
            <a:pPr indent="-298450" lvl="0" marL="457200" rtl="0" algn="l">
              <a:lnSpc>
                <a:spcPct val="100000"/>
              </a:lnSpc>
              <a:spcBef>
                <a:spcPts val="0"/>
              </a:spcBef>
              <a:spcAft>
                <a:spcPts val="0"/>
              </a:spcAft>
              <a:buSzPts val="1100"/>
              <a:buNone/>
            </a:pPr>
            <a:r>
              <a:rPr lang="en-CA" u="sng">
                <a:solidFill>
                  <a:schemeClr val="hlink"/>
                </a:solidFill>
                <a:hlinkClick r:id="rId2"/>
              </a:rPr>
              <a:t>https://www.youtube.com/watch?v=aIRk1-MNqLM</a:t>
            </a:r>
            <a:endParaRPr b="1">
              <a:solidFill>
                <a:srgbClr val="0070C0"/>
              </a:solidFill>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98450" lvl="0" marL="457200" rtl="0" algn="l">
              <a:lnSpc>
                <a:spcPct val="100000"/>
              </a:lnSpc>
              <a:spcBef>
                <a:spcPts val="0"/>
              </a:spcBef>
              <a:spcAft>
                <a:spcPts val="0"/>
              </a:spcAft>
              <a:buSzPts val="1100"/>
              <a:buChar char="●"/>
            </a:pPr>
            <a:r>
              <a:rPr lang="en-CA"/>
              <a:t>Avez-vous déjà croisé une personne migrante qui semble fermée, qui n’a pas l’air intéressée à vouloir communiquer avec vous? C’est peut-être un moyen de défense pour cacher ses émotions devant l’inconnu, la solitude ressentie, la perte de repères. Peut-être a-t-elle déjà été victime plusieurs fois de discrimination, ce qui la rend méfiante? Ce qu’on perçoit d’un individu au premier abord n’est que la pointe de l’iceberg de son vécu. Les personnes migrantes arrivent parfois avec un lourd bagage de différences culturelles et d’expériences traumatisantes avec lesquelles elles doivent apprendre à vivre. En outre, elles ont énormément de nouveaux codes à apprivoiser. Elles vont faire des effort pour les apprivoiser, c’est certain, à commencer souvent par la francisation car dans tous les cas elles souhaitent reconstruire leur vie dans leur pays d’accueil. </a:t>
            </a:r>
            <a:endParaRPr/>
          </a:p>
          <a:p>
            <a:pPr indent="-298450" lvl="0" marL="457200" rtl="0" algn="l">
              <a:lnSpc>
                <a:spcPct val="100000"/>
              </a:lnSpc>
              <a:spcBef>
                <a:spcPts val="0"/>
              </a:spcBef>
              <a:spcAft>
                <a:spcPts val="0"/>
              </a:spcAft>
              <a:buSzPts val="1100"/>
              <a:buChar char="●"/>
            </a:pPr>
            <a:r>
              <a:rPr lang="en-CA"/>
              <a:t>Mais peut-on les aider à se sentir bien? Aller vers eux? Se montrer accueillant.e? Les aider à apprivoiser ces nouveaux codes? Comme lorsqu’on reçoit quelqu’un à souper chez soi et qu’on met une belle nappe, qu’on prépare un bon repas, bref, qu’on essaie de faire en sorte que nos convives se sentent à l’aise et les bienvenus. Ou encore qu’on va souhaiter la bienvenue à nos nouveaux voisins avec un gâteau!</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1" name="Google Shape;531;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0" lvl="0" marL="158750" rtl="0" algn="l">
              <a:lnSpc>
                <a:spcPct val="100000"/>
              </a:lnSpc>
              <a:spcBef>
                <a:spcPts val="0"/>
              </a:spcBef>
              <a:spcAft>
                <a:spcPts val="0"/>
              </a:spcAft>
              <a:buSzPts val="825"/>
              <a:buNone/>
            </a:pPr>
            <a:r>
              <a:rPr lang="en-CA" sz="1100">
                <a:solidFill>
                  <a:schemeClr val="dk1"/>
                </a:solidFill>
                <a:latin typeface="Ubuntu Light"/>
                <a:ea typeface="Ubuntu Light"/>
                <a:cs typeface="Ubuntu Light"/>
                <a:sym typeface="Ubuntu Light"/>
              </a:rPr>
              <a:t>L’apport des migration dans nos vies quotidiennes est infini, nous pouvons en présenter quelques exemples évidents:</a:t>
            </a:r>
            <a:endParaRPr sz="1100">
              <a:solidFill>
                <a:schemeClr val="dk1"/>
              </a:solidFill>
              <a:latin typeface="Ubuntu Light"/>
              <a:ea typeface="Ubuntu Light"/>
              <a:cs typeface="Ubuntu Light"/>
              <a:sym typeface="Ubuntu Light"/>
            </a:endParaRPr>
          </a:p>
          <a:p>
            <a:pPr indent="-298450" lvl="0" marL="457200" rtl="0" algn="l">
              <a:lnSpc>
                <a:spcPct val="100000"/>
              </a:lnSpc>
              <a:spcBef>
                <a:spcPts val="600"/>
              </a:spcBef>
              <a:spcAft>
                <a:spcPts val="0"/>
              </a:spcAft>
              <a:buSzPts val="825"/>
              <a:buChar char="●"/>
            </a:pPr>
            <a:r>
              <a:rPr lang="en-CA" sz="1100">
                <a:solidFill>
                  <a:schemeClr val="dk1"/>
                </a:solidFill>
                <a:latin typeface="Ubuntu Light"/>
                <a:ea typeface="Ubuntu Light"/>
                <a:cs typeface="Ubuntu Light"/>
                <a:sym typeface="Ubuntu Light"/>
              </a:rPr>
              <a:t>L’économie bénéficie de l’immigration pour combler la pénurie de main d’œuvre. Parfois en exerçant une forme d’exploitation des personnes migrantes à statut précaire qui n’ont pas accès aux mêmes droits et services que les autres. </a:t>
            </a:r>
            <a:r>
              <a:rPr lang="en-CA" u="sng">
                <a:solidFill>
                  <a:schemeClr val="hlink"/>
                </a:solidFill>
                <a:hlinkClick r:id="rId2"/>
              </a:rPr>
              <a:t>https://www.youtube.com/watch?v=yfgEUnCb1fg</a:t>
            </a:r>
            <a:r>
              <a:rPr lang="en-CA" sz="1100">
                <a:solidFill>
                  <a:schemeClr val="dk1"/>
                </a:solidFill>
                <a:latin typeface="Ubuntu Light"/>
                <a:ea typeface="Ubuntu Light"/>
                <a:cs typeface="Ubuntu Light"/>
                <a:sym typeface="Ubuntu Light"/>
              </a:rPr>
              <a:t>. On a souvent l’image des personnes migrantes qui viennent travailler dans les champs, mais, même si la reconnaissance des diplômes et de l’expérience étrangère peuvent être une barrière, il y a toutes sortes de métiers exercés par les migrants. Le fameux Dr Arruda est un immigrant de 2</a:t>
            </a:r>
            <a:r>
              <a:rPr baseline="30000" lang="en-CA" sz="1100">
                <a:solidFill>
                  <a:schemeClr val="dk1"/>
                </a:solidFill>
                <a:latin typeface="Ubuntu Light"/>
                <a:ea typeface="Ubuntu Light"/>
                <a:cs typeface="Ubuntu Light"/>
                <a:sym typeface="Ubuntu Light"/>
              </a:rPr>
              <a:t>e</a:t>
            </a:r>
            <a:r>
              <a:rPr lang="en-CA" sz="1100">
                <a:solidFill>
                  <a:schemeClr val="dk1"/>
                </a:solidFill>
                <a:latin typeface="Ubuntu Light"/>
                <a:ea typeface="Ubuntu Light"/>
                <a:cs typeface="Ubuntu Light"/>
                <a:sym typeface="Ubuntu Light"/>
              </a:rPr>
              <a:t> génération: il est né au Québec de parents portugais venus s’installer ici dans les années 50. Il est non seulement devenu médecin, mais il est directeur nationale de la Santé publique. L’arrivée de personnes migrantes génère de l’emploi. Les personnes migrantes participent à l’économie, consomment, paient des impôts, contribuent à la diversité culturelle, etc.</a:t>
            </a:r>
            <a:endParaRPr/>
          </a:p>
          <a:p>
            <a:pPr indent="-298450" lvl="0" marL="457200" rtl="0" algn="l">
              <a:lnSpc>
                <a:spcPct val="100000"/>
              </a:lnSpc>
              <a:spcBef>
                <a:spcPts val="600"/>
              </a:spcBef>
              <a:spcAft>
                <a:spcPts val="0"/>
              </a:spcAft>
              <a:buSzPts val="825"/>
              <a:buChar char="●"/>
            </a:pPr>
            <a:r>
              <a:rPr lang="en-CA" sz="1100">
                <a:solidFill>
                  <a:schemeClr val="dk1"/>
                </a:solidFill>
                <a:latin typeface="Ubuntu Light"/>
                <a:ea typeface="Ubuntu Light"/>
                <a:cs typeface="Ubuntu Light"/>
                <a:sym typeface="Ubuntu Light"/>
              </a:rPr>
              <a:t>Pizza, pâtes, sushis, mets mexicains, etc. Notre alimentation serait bien pauvre sans l’apport des autres cultures!</a:t>
            </a:r>
            <a:endParaRPr/>
          </a:p>
          <a:p>
            <a:pPr indent="-298450" lvl="0" marL="457200" rtl="0" algn="l">
              <a:lnSpc>
                <a:spcPct val="100000"/>
              </a:lnSpc>
              <a:spcBef>
                <a:spcPts val="600"/>
              </a:spcBef>
              <a:spcAft>
                <a:spcPts val="0"/>
              </a:spcAft>
              <a:buSzPts val="825"/>
              <a:buChar char="●"/>
            </a:pPr>
            <a:r>
              <a:rPr lang="en-CA" sz="1100">
                <a:solidFill>
                  <a:schemeClr val="dk1"/>
                </a:solidFill>
                <a:latin typeface="Ubuntu Light"/>
                <a:ea typeface="Ubuntu Light"/>
                <a:cs typeface="Ubuntu Light"/>
                <a:sym typeface="Ubuntu Light"/>
              </a:rPr>
              <a:t>La vie culturelle est enrichie de personnes migrantes, de Sarahmée à Dany Lafferrière, auteur membre de l’Académie française, en passant par Boucar Diouf ou même des courants culturels comme le rap ou le hip-hop, c’est incontestablement la diversité qui enrichit notre culture.</a:t>
            </a:r>
            <a:endParaRPr sz="1100">
              <a:solidFill>
                <a:schemeClr val="dk1"/>
              </a:solidFill>
              <a:latin typeface="Ubuntu Light"/>
              <a:ea typeface="Ubuntu Light"/>
              <a:cs typeface="Ubuntu Light"/>
              <a:sym typeface="Ubuntu Light"/>
            </a:endParaRPr>
          </a:p>
          <a:p>
            <a:pPr indent="-246062" lvl="0" marL="457200" rtl="0" algn="l">
              <a:lnSpc>
                <a:spcPct val="100000"/>
              </a:lnSpc>
              <a:spcBef>
                <a:spcPts val="600"/>
              </a:spcBef>
              <a:spcAft>
                <a:spcPts val="600"/>
              </a:spcAft>
              <a:buSzPts val="825"/>
              <a:buNone/>
            </a:pPr>
            <a:r>
              <a:t/>
            </a:r>
            <a:endParaRPr sz="1100">
              <a:solidFill>
                <a:schemeClr val="dk1"/>
              </a:solidFill>
              <a:latin typeface="Ubuntu Light"/>
              <a:ea typeface="Ubuntu Light"/>
              <a:cs typeface="Ubuntu Light"/>
              <a:sym typeface="Ubuntu 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3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Google Shape;55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mo"/>
              <a:buChar char="s"/>
            </a:pPr>
            <a:r>
              <a:rPr b="1" i="1" lang="en-CA" sz="1100" u="none" cap="none" strike="noStrike">
                <a:solidFill>
                  <a:srgbClr val="000000"/>
                </a:solidFill>
                <a:latin typeface="Arial"/>
                <a:ea typeface="Arial"/>
                <a:cs typeface="Arial"/>
                <a:sym typeface="Arial"/>
              </a:rPr>
              <a:t>Que penses-tu que nous apportent (nous ont apporté) les migrations?</a:t>
            </a:r>
            <a:endParaRPr sz="1100">
              <a:latin typeface="Arial"/>
              <a:ea typeface="Arial"/>
              <a:cs typeface="Arial"/>
              <a:sym typeface="Arial"/>
            </a:endParaRPr>
          </a:p>
          <a:p>
            <a:pPr indent="-298450" lvl="0" marL="457200" rtl="0" algn="l">
              <a:lnSpc>
                <a:spcPct val="100000"/>
              </a:lnSpc>
              <a:spcBef>
                <a:spcPts val="0"/>
              </a:spcBef>
              <a:spcAft>
                <a:spcPts val="0"/>
              </a:spcAft>
              <a:buSzPts val="1100"/>
              <a:buFont typeface="Arimo"/>
              <a:buChar char="s"/>
            </a:pPr>
            <a:r>
              <a:rPr b="1" i="1" lang="en-CA" sz="1100" u="none" cap="none" strike="noStrike">
                <a:solidFill>
                  <a:srgbClr val="000000"/>
                </a:solidFill>
                <a:latin typeface="Arial"/>
                <a:ea typeface="Arial"/>
                <a:cs typeface="Arial"/>
                <a:sym typeface="Arial"/>
              </a:rPr>
              <a:t>Que pouvons-nous faire d’autre pour faciliter l’inclusion des personnes migrantes?</a:t>
            </a:r>
            <a:endParaRPr sz="1100">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1" lang="en-CA"/>
              <a:t>Facultative</a:t>
            </a:r>
            <a:r>
              <a:rPr lang="en-CA"/>
              <a:t> (la section finale “Agir pour la justice migratoire” pourrait être suffisante)</a:t>
            </a:r>
            <a:endParaRPr/>
          </a:p>
          <a:p>
            <a:pPr indent="-298450" lvl="0" marL="457200" rtl="0" algn="l">
              <a:lnSpc>
                <a:spcPct val="100000"/>
              </a:lnSpc>
              <a:spcBef>
                <a:spcPts val="0"/>
              </a:spcBef>
              <a:spcAft>
                <a:spcPts val="0"/>
              </a:spcAft>
              <a:buSzPts val="1100"/>
              <a:buChar char="●"/>
            </a:pPr>
            <a:r>
              <a:rPr lang="en-CA"/>
              <a:t>Présenter des organismes de votre région qui accueillent et accompagnent les nouveaux arrivants</a:t>
            </a:r>
            <a:endParaRPr/>
          </a:p>
          <a:p>
            <a:pPr indent="-298450" lvl="0" marL="457200" rtl="0" algn="l">
              <a:lnSpc>
                <a:spcPct val="100000"/>
              </a:lnSpc>
              <a:spcBef>
                <a:spcPts val="0"/>
              </a:spcBef>
              <a:spcAft>
                <a:spcPts val="0"/>
              </a:spcAft>
              <a:buSzPts val="1100"/>
              <a:buChar char="●"/>
            </a:pPr>
            <a:r>
              <a:rPr lang="en-CA"/>
              <a:t>Le film “La Maison des syriens” présente la communauté de Saint-Ubalde qui se prépare pour accueillir une famille syrienne qu’elle parrainne: très intéressant pour montrer comment bien préparer l’accueil peut faire toute la différence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lang="en-CA"/>
              <a:t>Facultative: </a:t>
            </a:r>
            <a:r>
              <a:rPr lang="en-CA"/>
              <a:t>Toute la section suivante “Agir pour la justice migratoire” est la réponse à cette question!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CA"/>
              <a:t>Maintenant que l’on a pu prendre conscience des réalités vécues par les personnes migrantes, que peut-on faire pour contribuer à, soit réduire les migrations forcées, soit faciliter l’installation des personnes migrantes dans leur nouvelle vie?</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rtl="0" algn="l">
              <a:lnSpc>
                <a:spcPct val="100000"/>
              </a:lnSpc>
              <a:spcBef>
                <a:spcPts val="0"/>
              </a:spcBef>
              <a:spcAft>
                <a:spcPts val="0"/>
              </a:spcAft>
              <a:buSzPts val="825"/>
              <a:buFont typeface="Arimo"/>
              <a:buChar char="þ"/>
            </a:pPr>
            <a:r>
              <a:rPr lang="en-CA" sz="1100">
                <a:solidFill>
                  <a:schemeClr val="dk1"/>
                </a:solidFill>
                <a:latin typeface="Ubuntu Light"/>
                <a:ea typeface="Ubuntu Light"/>
                <a:cs typeface="Ubuntu Light"/>
                <a:sym typeface="Ubuntu Light"/>
              </a:rPr>
              <a:t>S’impliquer dans le comité Amnesty International et autres organismes d’accueil des nouveaux arrivants (insérer l’image du votre en remplacement du SANA de Trois-Rivières), de solidarité internationale, etc.</a:t>
            </a:r>
            <a:endParaRPr/>
          </a:p>
          <a:p>
            <a:pPr indent="-342900" lvl="0" marL="342900" rtl="0" algn="l">
              <a:lnSpc>
                <a:spcPct val="100000"/>
              </a:lnSpc>
              <a:spcBef>
                <a:spcPts val="600"/>
              </a:spcBef>
              <a:spcAft>
                <a:spcPts val="0"/>
              </a:spcAft>
              <a:buSzPts val="825"/>
              <a:buFont typeface="Arimo"/>
              <a:buChar char="þ"/>
            </a:pPr>
            <a:r>
              <a:rPr lang="en-CA" sz="1100">
                <a:solidFill>
                  <a:schemeClr val="dk1"/>
                </a:solidFill>
                <a:latin typeface="Ubuntu Light"/>
                <a:ea typeface="Ubuntu Light"/>
                <a:cs typeface="Ubuntu Light"/>
                <a:sym typeface="Ubuntu Light"/>
              </a:rPr>
              <a:t>Participer à des campagnes de sensibilisation et de défense des droits des personnes migrantes. Signer des pétitions, écrire des lettres aux élu.e.s, participer à des manifestations (ex: Black Live Matter au printemps 2020)</a:t>
            </a:r>
            <a:endParaRPr sz="1100">
              <a:solidFill>
                <a:schemeClr val="dk1"/>
              </a:solidFill>
              <a:latin typeface="Ubuntu Light"/>
              <a:ea typeface="Ubuntu Light"/>
              <a:cs typeface="Ubuntu Light"/>
              <a:sym typeface="Ubuntu Light"/>
            </a:endParaRPr>
          </a:p>
          <a:p>
            <a:pPr indent="-342900" lvl="0" marL="342900" rtl="0" algn="l">
              <a:lnSpc>
                <a:spcPct val="100000"/>
              </a:lnSpc>
              <a:spcBef>
                <a:spcPts val="600"/>
              </a:spcBef>
              <a:spcAft>
                <a:spcPts val="0"/>
              </a:spcAft>
              <a:buSzPts val="825"/>
              <a:buFont typeface="Arimo"/>
              <a:buChar char="þ"/>
            </a:pPr>
            <a:r>
              <a:rPr lang="en-CA" sz="1100">
                <a:solidFill>
                  <a:schemeClr val="dk1"/>
                </a:solidFill>
                <a:latin typeface="Ubuntu Light"/>
                <a:ea typeface="Ubuntu Light"/>
                <a:cs typeface="Ubuntu Light"/>
                <a:sym typeface="Ubuntu Light"/>
              </a:rPr>
              <a:t>Activités de sensibilisation dans son école (kiosque, pièce de théâtre, œuvre collective, repas interculturel, etc.)</a:t>
            </a:r>
            <a:endParaRPr/>
          </a:p>
          <a:p>
            <a:pPr indent="-228600" lvl="0" marL="457200" rtl="0" algn="l">
              <a:lnSpc>
                <a:spcPct val="100000"/>
              </a:lnSpc>
              <a:spcBef>
                <a:spcPts val="60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1" lang="en-CA" sz="1100" u="none" strike="noStrike">
                <a:solidFill>
                  <a:srgbClr val="000000"/>
                </a:solidFill>
                <a:latin typeface="Arial"/>
                <a:ea typeface="Arial"/>
                <a:cs typeface="Arial"/>
                <a:sym typeface="Arial"/>
              </a:rPr>
              <a:t>L’Homo sapiens</a:t>
            </a:r>
            <a:r>
              <a:rPr b="0" i="0" lang="en-CA" sz="1100" u="none" strike="noStrike">
                <a:solidFill>
                  <a:srgbClr val="000000"/>
                </a:solidFill>
                <a:latin typeface="Arial"/>
                <a:ea typeface="Arial"/>
                <a:cs typeface="Arial"/>
                <a:sym typeface="Arial"/>
              </a:rPr>
              <a:t>, depuis son apparition, a toujours exploré de nouveaux territoires. Au Québec, de nombreuses vagues de migrations se sont succédées, de diverses origines, souvent en raison de difficultés vécues dans différentes parties du monde qui poussent les gens à chercher des milieux de vie plus cléments. </a:t>
            </a:r>
            <a:r>
              <a:rPr lang="en-CA" u="sng">
                <a:solidFill>
                  <a:schemeClr val="hlink"/>
                </a:solidFill>
                <a:hlinkClick r:id="rId2"/>
              </a:rPr>
              <a:t>https://www150.statcan.gc.ca/n1/pub/11-630-x/11-630-x2016006-fra.htm</a:t>
            </a:r>
            <a:endParaRPr b="0" i="0" sz="1100" u="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lang="en-CA"/>
              <a:t>Les migrations ne sont pas un phénomène nouveau. Le but est de défaire la dichotomie eux/nous, sans pour autant nier la réalité des oppressions et défis supplémentaires que peuvent vivre les personnes actuellement issues de l’immigration.</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4" name="Google Shape;62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rtl="0" algn="l">
              <a:lnSpc>
                <a:spcPct val="100000"/>
              </a:lnSpc>
              <a:spcBef>
                <a:spcPts val="0"/>
              </a:spcBef>
              <a:spcAft>
                <a:spcPts val="0"/>
              </a:spcAft>
              <a:buSzPts val="825"/>
              <a:buFont typeface="Arimo"/>
              <a:buChar char="þ"/>
            </a:pPr>
            <a:r>
              <a:rPr lang="en-CA" sz="1100">
                <a:solidFill>
                  <a:schemeClr val="dk1"/>
                </a:solidFill>
                <a:latin typeface="Ubuntu Light"/>
                <a:ea typeface="Ubuntu Light"/>
                <a:cs typeface="Ubuntu Light"/>
                <a:sym typeface="Ubuntu Light"/>
              </a:rPr>
              <a:t>S’intéresser à l’autre, dire bonjour</a:t>
            </a:r>
            <a:endParaRPr/>
          </a:p>
          <a:p>
            <a:pPr indent="-342900" lvl="0" marL="342900" rtl="0" algn="l">
              <a:lnSpc>
                <a:spcPct val="100000"/>
              </a:lnSpc>
              <a:spcBef>
                <a:spcPts val="600"/>
              </a:spcBef>
              <a:spcAft>
                <a:spcPts val="0"/>
              </a:spcAft>
              <a:buSzPts val="825"/>
              <a:buFont typeface="Arimo"/>
              <a:buChar char="þ"/>
            </a:pPr>
            <a:r>
              <a:rPr lang="en-CA" sz="1100">
                <a:solidFill>
                  <a:schemeClr val="dk1"/>
                </a:solidFill>
                <a:latin typeface="Ubuntu Light"/>
                <a:ea typeface="Ubuntu Light"/>
                <a:cs typeface="Ubuntu Light"/>
                <a:sym typeface="Ubuntu Light"/>
              </a:rPr>
              <a:t>Proposer des activités (cinéma, sortie, etc.)</a:t>
            </a:r>
            <a:endParaRPr/>
          </a:p>
          <a:p>
            <a:pPr indent="-342900" lvl="0" marL="342900" rtl="0" algn="l">
              <a:lnSpc>
                <a:spcPct val="100000"/>
              </a:lnSpc>
              <a:spcBef>
                <a:spcPts val="600"/>
              </a:spcBef>
              <a:spcAft>
                <a:spcPts val="0"/>
              </a:spcAft>
              <a:buSzPts val="825"/>
              <a:buFont typeface="Arimo"/>
              <a:buChar char="þ"/>
            </a:pPr>
            <a:r>
              <a:rPr lang="en-CA" sz="1100">
                <a:solidFill>
                  <a:schemeClr val="dk1"/>
                </a:solidFill>
                <a:latin typeface="Ubuntu Light"/>
                <a:ea typeface="Ubuntu Light"/>
                <a:cs typeface="Ubuntu Light"/>
                <a:sym typeface="Ubuntu Light"/>
              </a:rPr>
              <a:t>Participer aux activités de la personne migrante</a:t>
            </a:r>
            <a:endParaRPr/>
          </a:p>
          <a:p>
            <a:pPr indent="-342900" lvl="0" marL="342900" rtl="0" algn="l">
              <a:lnSpc>
                <a:spcPct val="100000"/>
              </a:lnSpc>
              <a:spcBef>
                <a:spcPts val="600"/>
              </a:spcBef>
              <a:spcAft>
                <a:spcPts val="0"/>
              </a:spcAft>
              <a:buSzPts val="825"/>
              <a:buFont typeface="Arimo"/>
              <a:buChar char="þ"/>
            </a:pPr>
            <a:r>
              <a:rPr lang="en-CA" sz="1100">
                <a:solidFill>
                  <a:schemeClr val="dk1"/>
                </a:solidFill>
                <a:latin typeface="Ubuntu Light"/>
                <a:ea typeface="Ubuntu Light"/>
                <a:cs typeface="Ubuntu Light"/>
                <a:sym typeface="Ubuntu Light"/>
              </a:rPr>
              <a:t>Inviter une personne migrante à la maison</a:t>
            </a:r>
            <a:endParaRPr/>
          </a:p>
          <a:p>
            <a:pPr indent="-342900" lvl="0" marL="342900" rtl="0" algn="l">
              <a:lnSpc>
                <a:spcPct val="100000"/>
              </a:lnSpc>
              <a:spcBef>
                <a:spcPts val="600"/>
              </a:spcBef>
              <a:spcAft>
                <a:spcPts val="600"/>
              </a:spcAft>
              <a:buSzPts val="825"/>
              <a:buFont typeface="Arimo"/>
              <a:buChar char="þ"/>
            </a:pPr>
            <a:r>
              <a:rPr lang="en-CA" sz="1100">
                <a:solidFill>
                  <a:schemeClr val="dk1"/>
                </a:solidFill>
                <a:latin typeface="Ubuntu Light"/>
                <a:ea typeface="Ubuntu Light"/>
                <a:cs typeface="Ubuntu Light"/>
                <a:sym typeface="Ubuntu Light"/>
              </a:rPr>
              <a:t>Continuer à s’informer et à sensibiliser autour de toi</a:t>
            </a:r>
            <a:endParaRPr sz="1100">
              <a:solidFill>
                <a:schemeClr val="dk1"/>
              </a:solidFill>
              <a:latin typeface="Ubuntu Light"/>
              <a:ea typeface="Ubuntu Light"/>
              <a:cs typeface="Ubuntu Light"/>
              <a:sym typeface="Ubuntu Light"/>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4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9" name="Google Shape;639;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Arimo"/>
              <a:buChar char="s"/>
            </a:pPr>
            <a:r>
              <a:rPr b="1" i="1" lang="en-CA" sz="1100" u="none" cap="none" strike="noStrike">
                <a:solidFill>
                  <a:srgbClr val="000000"/>
                </a:solidFill>
                <a:latin typeface="Arial"/>
                <a:ea typeface="Arial"/>
                <a:cs typeface="Arial"/>
                <a:sym typeface="Arial"/>
              </a:rPr>
              <a:t>Des réactions sur ce que tu viens de voir?</a:t>
            </a:r>
            <a:endParaRPr/>
          </a:p>
          <a:p>
            <a:pPr indent="-298450" lvl="0" marL="457200" rtl="0" algn="l">
              <a:lnSpc>
                <a:spcPct val="100000"/>
              </a:lnSpc>
              <a:spcBef>
                <a:spcPts val="0"/>
              </a:spcBef>
              <a:spcAft>
                <a:spcPts val="0"/>
              </a:spcAft>
              <a:buSzPts val="1100"/>
              <a:buFont typeface="Arimo"/>
              <a:buChar char="s"/>
            </a:pPr>
            <a:r>
              <a:rPr b="1" i="1" lang="en-CA" sz="1100" u="none" cap="none" strike="noStrike">
                <a:solidFill>
                  <a:srgbClr val="000000"/>
                </a:solidFill>
                <a:latin typeface="Arial"/>
                <a:ea typeface="Arial"/>
                <a:cs typeface="Arial"/>
                <a:sym typeface="Arial"/>
              </a:rPr>
              <a:t>Qu’as-tu le plus retenu de l’animation?</a:t>
            </a:r>
            <a:endParaRPr sz="1100">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i="0" lang="en-CA" sz="1100" u="none" strike="noStrike">
                <a:solidFill>
                  <a:srgbClr val="000000"/>
                </a:solidFill>
                <a:latin typeface="Arial"/>
                <a:ea typeface="Arial"/>
                <a:cs typeface="Arial"/>
                <a:sym typeface="Arial"/>
              </a:rPr>
              <a:t>Facultative</a:t>
            </a:r>
            <a:endParaRPr/>
          </a:p>
          <a:p>
            <a:pPr indent="-298450" lvl="0" marL="457200" rtl="0" algn="l">
              <a:lnSpc>
                <a:spcPct val="100000"/>
              </a:lnSpc>
              <a:spcBef>
                <a:spcPts val="0"/>
              </a:spcBef>
              <a:spcAft>
                <a:spcPts val="0"/>
              </a:spcAft>
              <a:buSzPts val="1100"/>
              <a:buChar char="●"/>
            </a:pPr>
            <a:r>
              <a:rPr b="0" i="0" lang="en-CA" sz="1100" u="none" strike="noStrike">
                <a:solidFill>
                  <a:srgbClr val="000000"/>
                </a:solidFill>
                <a:latin typeface="Arial"/>
                <a:ea typeface="Arial"/>
                <a:cs typeface="Arial"/>
                <a:sym typeface="Arial"/>
              </a:rPr>
              <a:t>Montrer que l’immigration n’est pas récente ni plus importante qu’avant</a:t>
            </a:r>
            <a:endParaRPr b="0" i="0" sz="11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lang="en-CA" u="sng">
                <a:solidFill>
                  <a:schemeClr val="hlink"/>
                </a:solidFill>
                <a:hlinkClick r:id="rId2"/>
              </a:rPr>
              <a:t>https://www150.statcan.gc.ca/n1/pub/11-630-x/11-630-x2016006-fra.htm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lang="en-CA"/>
              <a:t>La conclusion de cette section, c’est que nous sommes toutes et tous concernés par les migrations. C’est une sorte de </a:t>
            </a:r>
            <a:r>
              <a:rPr b="1" lang="en-CA"/>
              <a:t>mantra</a:t>
            </a:r>
            <a:r>
              <a:rPr b="0" lang="en-CA"/>
              <a:t> que l’on peut garder en tête tout au long de l’animation pour garder une approche empathique sur les parcours migratoires.</a:t>
            </a:r>
            <a:endParaRPr/>
          </a:p>
          <a:p>
            <a:pPr indent="-228600" lvl="0" marL="457200" rtl="0" algn="l">
              <a:lnSpc>
                <a:spcPct val="100000"/>
              </a:lnSpc>
              <a:spcBef>
                <a:spcPts val="0"/>
              </a:spcBef>
              <a:spcAft>
                <a:spcPts val="0"/>
              </a:spcAft>
              <a:buSzPts val="1100"/>
              <a:buNone/>
            </a:pPr>
            <a:r>
              <a:t/>
            </a:r>
            <a:endParaRPr b="0"/>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CA"/>
              <a:t>On débute l’exploration du thème en suivant les différentes étapes du parcours des personnes migrantes</a:t>
            </a:r>
            <a:endParaRPr/>
          </a:p>
          <a:p>
            <a:pPr indent="-298450" lvl="0" marL="457200" rtl="0" algn="l">
              <a:lnSpc>
                <a:spcPct val="100000"/>
              </a:lnSpc>
              <a:spcBef>
                <a:spcPts val="0"/>
              </a:spcBef>
              <a:spcAft>
                <a:spcPts val="0"/>
              </a:spcAft>
              <a:buSzPts val="1100"/>
              <a:buChar char="●"/>
            </a:pPr>
            <a:r>
              <a:rPr lang="en-CA"/>
              <a:t>La première étape, c’est la préparation au départ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CA"/>
              <a:t>Mise en situation pour aider à comprendre ce que les personnes migrantes peuvent vivre tout au long de leur parcours. On tente d’imaginer comment on se sentirait si on devait vivre un départ précipité de notre lieu de vie.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CA"/>
              <a:t>Objet symbolique, photo, un plat/aliment, musique, vêtement, visite/image d’un lieu significatif, lettre, etc.</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1" name="Shape 11"/>
        <p:cNvGrpSpPr/>
        <p:nvPr/>
      </p:nvGrpSpPr>
      <p:grpSpPr>
        <a:xfrm>
          <a:off x="0" y="0"/>
          <a:ext cx="0" cy="0"/>
          <a:chOff x="0" y="0"/>
          <a:chExt cx="0" cy="0"/>
        </a:xfrm>
      </p:grpSpPr>
      <p:sp>
        <p:nvSpPr>
          <p:cNvPr id="12" name="Google Shape;12;p46"/>
          <p:cNvSpPr txBox="1"/>
          <p:nvPr>
            <p:ph type="ctrTitle"/>
          </p:nvPr>
        </p:nvSpPr>
        <p:spPr>
          <a:xfrm>
            <a:off x="685800" y="1597819"/>
            <a:ext cx="7772400" cy="1102519"/>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46"/>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4" name="Google Shape;14;p46"/>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46"/>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46"/>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68" name="Shape 68"/>
        <p:cNvGrpSpPr/>
        <p:nvPr/>
      </p:nvGrpSpPr>
      <p:grpSpPr>
        <a:xfrm>
          <a:off x="0" y="0"/>
          <a:ext cx="0" cy="0"/>
          <a:chOff x="0" y="0"/>
          <a:chExt cx="0" cy="0"/>
        </a:xfrm>
      </p:grpSpPr>
      <p:sp>
        <p:nvSpPr>
          <p:cNvPr id="69" name="Google Shape;69;p55"/>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55"/>
          <p:cNvSpPr txBox="1"/>
          <p:nvPr>
            <p:ph idx="1" type="body"/>
          </p:nvPr>
        </p:nvSpPr>
        <p:spPr>
          <a:xfrm rot="5400000">
            <a:off x="2874764" y="-1217413"/>
            <a:ext cx="3394472"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55"/>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55"/>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5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4" name="Shape 74"/>
        <p:cNvGrpSpPr/>
        <p:nvPr/>
      </p:nvGrpSpPr>
      <p:grpSpPr>
        <a:xfrm>
          <a:off x="0" y="0"/>
          <a:ext cx="0" cy="0"/>
          <a:chOff x="0" y="0"/>
          <a:chExt cx="0" cy="0"/>
        </a:xfrm>
      </p:grpSpPr>
      <p:sp>
        <p:nvSpPr>
          <p:cNvPr id="75" name="Google Shape;75;p56"/>
          <p:cNvSpPr txBox="1"/>
          <p:nvPr>
            <p:ph type="title"/>
          </p:nvPr>
        </p:nvSpPr>
        <p:spPr>
          <a:xfrm rot="5400000">
            <a:off x="5463778" y="1371601"/>
            <a:ext cx="4388644"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56"/>
          <p:cNvSpPr txBox="1"/>
          <p:nvPr>
            <p:ph idx="1" type="body"/>
          </p:nvPr>
        </p:nvSpPr>
        <p:spPr>
          <a:xfrm rot="5400000">
            <a:off x="1272778" y="-609599"/>
            <a:ext cx="4388644"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56"/>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56"/>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56"/>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7" name="Shape 17"/>
        <p:cNvGrpSpPr/>
        <p:nvPr/>
      </p:nvGrpSpPr>
      <p:grpSpPr>
        <a:xfrm>
          <a:off x="0" y="0"/>
          <a:ext cx="0" cy="0"/>
          <a:chOff x="0" y="0"/>
          <a:chExt cx="0" cy="0"/>
        </a:xfrm>
      </p:grpSpPr>
      <p:sp>
        <p:nvSpPr>
          <p:cNvPr id="18" name="Google Shape;18;p47"/>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7"/>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 name="Google Shape;20;p47"/>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7"/>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47"/>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tête de section" type="secHead">
  <p:cSld name="SECTION_HEADER">
    <p:spTree>
      <p:nvGrpSpPr>
        <p:cNvPr id="23" name="Shape 23"/>
        <p:cNvGrpSpPr/>
        <p:nvPr/>
      </p:nvGrpSpPr>
      <p:grpSpPr>
        <a:xfrm>
          <a:off x="0" y="0"/>
          <a:ext cx="0" cy="0"/>
          <a:chOff x="0" y="0"/>
          <a:chExt cx="0" cy="0"/>
        </a:xfrm>
      </p:grpSpPr>
      <p:sp>
        <p:nvSpPr>
          <p:cNvPr id="24" name="Google Shape;24;p48"/>
          <p:cNvSpPr txBox="1"/>
          <p:nvPr>
            <p:ph type="title"/>
          </p:nvPr>
        </p:nvSpPr>
        <p:spPr>
          <a:xfrm>
            <a:off x="722313" y="3305176"/>
            <a:ext cx="7772400" cy="1021556"/>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8"/>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6" name="Google Shape;26;p48"/>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8"/>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8"/>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29" name="Shape 29"/>
        <p:cNvGrpSpPr/>
        <p:nvPr/>
      </p:nvGrpSpPr>
      <p:grpSpPr>
        <a:xfrm>
          <a:off x="0" y="0"/>
          <a:ext cx="0" cy="0"/>
          <a:chOff x="0" y="0"/>
          <a:chExt cx="0" cy="0"/>
        </a:xfrm>
      </p:grpSpPr>
      <p:sp>
        <p:nvSpPr>
          <p:cNvPr id="30" name="Google Shape;30;p49"/>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49"/>
          <p:cNvSpPr txBox="1"/>
          <p:nvPr>
            <p:ph idx="1" type="body"/>
          </p:nvPr>
        </p:nvSpPr>
        <p:spPr>
          <a:xfrm>
            <a:off x="457200" y="1200151"/>
            <a:ext cx="4038600" cy="3394472"/>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2" name="Google Shape;32;p49"/>
          <p:cNvSpPr txBox="1"/>
          <p:nvPr>
            <p:ph idx="2" type="body"/>
          </p:nvPr>
        </p:nvSpPr>
        <p:spPr>
          <a:xfrm>
            <a:off x="4648200" y="1200151"/>
            <a:ext cx="4038600" cy="3394472"/>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3" name="Google Shape;33;p49"/>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9"/>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9"/>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36" name="Shape 36"/>
        <p:cNvGrpSpPr/>
        <p:nvPr/>
      </p:nvGrpSpPr>
      <p:grpSpPr>
        <a:xfrm>
          <a:off x="0" y="0"/>
          <a:ext cx="0" cy="0"/>
          <a:chOff x="0" y="0"/>
          <a:chExt cx="0" cy="0"/>
        </a:xfrm>
      </p:grpSpPr>
      <p:sp>
        <p:nvSpPr>
          <p:cNvPr id="37" name="Google Shape;37;p50"/>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50"/>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9" name="Google Shape;39;p50"/>
          <p:cNvSpPr txBox="1"/>
          <p:nvPr>
            <p:ph idx="2" type="body"/>
          </p:nvPr>
        </p:nvSpPr>
        <p:spPr>
          <a:xfrm>
            <a:off x="457200" y="1631156"/>
            <a:ext cx="4040188"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0" name="Google Shape;40;p50"/>
          <p:cNvSpPr txBox="1"/>
          <p:nvPr>
            <p:ph idx="3" type="body"/>
          </p:nvPr>
        </p:nvSpPr>
        <p:spPr>
          <a:xfrm>
            <a:off x="4645026" y="1151335"/>
            <a:ext cx="4041775"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1" name="Google Shape;41;p50"/>
          <p:cNvSpPr txBox="1"/>
          <p:nvPr>
            <p:ph idx="4" type="body"/>
          </p:nvPr>
        </p:nvSpPr>
        <p:spPr>
          <a:xfrm>
            <a:off x="4645026" y="1631156"/>
            <a:ext cx="4041775"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 name="Google Shape;42;p50"/>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0"/>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50"/>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45" name="Shape 45"/>
        <p:cNvGrpSpPr/>
        <p:nvPr/>
      </p:nvGrpSpPr>
      <p:grpSpPr>
        <a:xfrm>
          <a:off x="0" y="0"/>
          <a:ext cx="0" cy="0"/>
          <a:chOff x="0" y="0"/>
          <a:chExt cx="0" cy="0"/>
        </a:xfrm>
      </p:grpSpPr>
      <p:sp>
        <p:nvSpPr>
          <p:cNvPr id="46" name="Google Shape;46;p51"/>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51"/>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51"/>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5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0" name="Shape 50"/>
        <p:cNvGrpSpPr/>
        <p:nvPr/>
      </p:nvGrpSpPr>
      <p:grpSpPr>
        <a:xfrm>
          <a:off x="0" y="0"/>
          <a:ext cx="0" cy="0"/>
          <a:chOff x="0" y="0"/>
          <a:chExt cx="0" cy="0"/>
        </a:xfrm>
      </p:grpSpPr>
      <p:sp>
        <p:nvSpPr>
          <p:cNvPr id="51" name="Google Shape;51;p52"/>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2"/>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52"/>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4" name="Shape 54"/>
        <p:cNvGrpSpPr/>
        <p:nvPr/>
      </p:nvGrpSpPr>
      <p:grpSpPr>
        <a:xfrm>
          <a:off x="0" y="0"/>
          <a:ext cx="0" cy="0"/>
          <a:chOff x="0" y="0"/>
          <a:chExt cx="0" cy="0"/>
        </a:xfrm>
      </p:grpSpPr>
      <p:sp>
        <p:nvSpPr>
          <p:cNvPr id="55" name="Google Shape;55;p53"/>
          <p:cNvSpPr txBox="1"/>
          <p:nvPr>
            <p:ph type="title"/>
          </p:nvPr>
        </p:nvSpPr>
        <p:spPr>
          <a:xfrm>
            <a:off x="457201" y="204787"/>
            <a:ext cx="3008313" cy="8715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53"/>
          <p:cNvSpPr txBox="1"/>
          <p:nvPr>
            <p:ph idx="1" type="body"/>
          </p:nvPr>
        </p:nvSpPr>
        <p:spPr>
          <a:xfrm>
            <a:off x="3575050" y="204788"/>
            <a:ext cx="5111750" cy="4389835"/>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53"/>
          <p:cNvSpPr txBox="1"/>
          <p:nvPr>
            <p:ph idx="2" type="body"/>
          </p:nvPr>
        </p:nvSpPr>
        <p:spPr>
          <a:xfrm>
            <a:off x="457201" y="1076326"/>
            <a:ext cx="3008313" cy="351829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53"/>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53"/>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3"/>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1" name="Shape 61"/>
        <p:cNvGrpSpPr/>
        <p:nvPr/>
      </p:nvGrpSpPr>
      <p:grpSpPr>
        <a:xfrm>
          <a:off x="0" y="0"/>
          <a:ext cx="0" cy="0"/>
          <a:chOff x="0" y="0"/>
          <a:chExt cx="0" cy="0"/>
        </a:xfrm>
      </p:grpSpPr>
      <p:sp>
        <p:nvSpPr>
          <p:cNvPr id="62" name="Google Shape;62;p54"/>
          <p:cNvSpPr txBox="1"/>
          <p:nvPr>
            <p:ph type="title"/>
          </p:nvPr>
        </p:nvSpPr>
        <p:spPr>
          <a:xfrm>
            <a:off x="1792288" y="3600450"/>
            <a:ext cx="5486400" cy="42505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54"/>
          <p:cNvSpPr/>
          <p:nvPr>
            <p:ph idx="2" type="pic"/>
          </p:nvPr>
        </p:nvSpPr>
        <p:spPr>
          <a:xfrm>
            <a:off x="1792288" y="459581"/>
            <a:ext cx="5486400" cy="3086100"/>
          </a:xfrm>
          <a:prstGeom prst="rect">
            <a:avLst/>
          </a:prstGeom>
          <a:noFill/>
          <a:ln>
            <a:noFill/>
          </a:ln>
        </p:spPr>
      </p:sp>
      <p:sp>
        <p:nvSpPr>
          <p:cNvPr id="64" name="Google Shape;64;p54"/>
          <p:cNvSpPr txBox="1"/>
          <p:nvPr>
            <p:ph idx="1" type="body"/>
          </p:nvPr>
        </p:nvSpPr>
        <p:spPr>
          <a:xfrm>
            <a:off x="1792288" y="4025503"/>
            <a:ext cx="5486400" cy="60364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54"/>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54"/>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4"/>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9C3"/>
        </a:solidFill>
      </p:bgPr>
    </p:bg>
    <p:spTree>
      <p:nvGrpSpPr>
        <p:cNvPr id="5" name="Shape 5"/>
        <p:cNvGrpSpPr/>
        <p:nvPr/>
      </p:nvGrpSpPr>
      <p:grpSpPr>
        <a:xfrm>
          <a:off x="0" y="0"/>
          <a:ext cx="0" cy="0"/>
          <a:chOff x="0" y="0"/>
          <a:chExt cx="0" cy="0"/>
        </a:xfrm>
      </p:grpSpPr>
      <p:sp>
        <p:nvSpPr>
          <p:cNvPr id="6" name="Google Shape;6;p45"/>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45"/>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45"/>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 name="Google Shape;9;p45"/>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0" name="Google Shape;10;p4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11.jpg"/><Relationship Id="rId5" Type="http://schemas.openxmlformats.org/officeDocument/2006/relationships/image" Target="../media/image17.jpg"/><Relationship Id="rId6" Type="http://schemas.openxmlformats.org/officeDocument/2006/relationships/image" Target="../media/image15.jpg"/><Relationship Id="rId7"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chart" Target="../charts/chart1.xml"/><Relationship Id="rId4" Type="http://schemas.openxmlformats.org/officeDocument/2006/relationships/image" Target="../media/image18.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22.png"/><Relationship Id="rId9"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19.png"/><Relationship Id="rId8"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1.png"/><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3.jp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jp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s://youtu.be/B1N48XIjQVM" TargetMode="External"/><Relationship Id="rId4" Type="http://schemas.openxmlformats.org/officeDocument/2006/relationships/image" Target="../media/image38.png"/><Relationship Id="rId5"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39.png"/><Relationship Id="rId5"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1.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1.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2.jpg"/><Relationship Id="rId4" Type="http://schemas.openxmlformats.org/officeDocument/2006/relationships/image" Target="../media/image46.jpg"/><Relationship Id="rId5" Type="http://schemas.openxmlformats.org/officeDocument/2006/relationships/image" Target="../media/image44.jpg"/><Relationship Id="rId6" Type="http://schemas.openxmlformats.org/officeDocument/2006/relationships/hyperlink" Target="https://www.youtube.com/watch?v=FO80ieYAJDo" TargetMode="External"/><Relationship Id="rId7"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6.jpg"/><Relationship Id="rId4" Type="http://schemas.openxmlformats.org/officeDocument/2006/relationships/image" Target="../media/image43.jpg"/><Relationship Id="rId5" Type="http://schemas.openxmlformats.org/officeDocument/2006/relationships/image" Target="../media/image47.png"/><Relationship Id="rId6" Type="http://schemas.openxmlformats.org/officeDocument/2006/relationships/image" Target="../media/image56.png"/><Relationship Id="rId7"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9.png"/><Relationship Id="rId4" Type="http://schemas.openxmlformats.org/officeDocument/2006/relationships/image" Target="../media/image50.png"/><Relationship Id="rId9" Type="http://schemas.openxmlformats.org/officeDocument/2006/relationships/image" Target="../media/image1.png"/><Relationship Id="rId5" Type="http://schemas.openxmlformats.org/officeDocument/2006/relationships/image" Target="../media/image59.png"/><Relationship Id="rId6" Type="http://schemas.openxmlformats.org/officeDocument/2006/relationships/image" Target="../media/image48.png"/><Relationship Id="rId7" Type="http://schemas.openxmlformats.org/officeDocument/2006/relationships/image" Target="../media/image57.png"/><Relationship Id="rId8"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5.jpg"/><Relationship Id="rId4" Type="http://schemas.openxmlformats.org/officeDocument/2006/relationships/image" Target="../media/image68.jpg"/><Relationship Id="rId5" Type="http://schemas.openxmlformats.org/officeDocument/2006/relationships/image" Target="../media/image71.png"/><Relationship Id="rId6" Type="http://schemas.openxmlformats.org/officeDocument/2006/relationships/image" Target="../media/image58.png"/><Relationship Id="rId7"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0.jp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3.png"/><Relationship Id="rId4" Type="http://schemas.openxmlformats.org/officeDocument/2006/relationships/image" Target="../media/image61.png"/><Relationship Id="rId9" Type="http://schemas.openxmlformats.org/officeDocument/2006/relationships/image" Target="../media/image1.png"/><Relationship Id="rId5" Type="http://schemas.openxmlformats.org/officeDocument/2006/relationships/image" Target="../media/image69.png"/><Relationship Id="rId6" Type="http://schemas.openxmlformats.org/officeDocument/2006/relationships/image" Target="../media/image67.png"/><Relationship Id="rId7" Type="http://schemas.openxmlformats.org/officeDocument/2006/relationships/image" Target="../media/image65.png"/><Relationship Id="rId8"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3.png"/><Relationship Id="rId4" Type="http://schemas.openxmlformats.org/officeDocument/2006/relationships/image" Target="../media/image64.png"/><Relationship Id="rId5" Type="http://schemas.openxmlformats.org/officeDocument/2006/relationships/image" Target="../media/image62.png"/><Relationship Id="rId6" Type="http://schemas.openxmlformats.org/officeDocument/2006/relationships/image" Target="../media/image72.png"/><Relationship Id="rId7" Type="http://schemas.openxmlformats.org/officeDocument/2006/relationships/image" Target="../media/image70.png"/><Relationship Id="rId8"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10.jp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34.png"/><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nvSpPr>
        <p:spPr>
          <a:xfrm>
            <a:off x="17254" y="4108979"/>
            <a:ext cx="9126746" cy="6463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CA" sz="3600" u="none" cap="none" strike="noStrike">
                <a:solidFill>
                  <a:srgbClr val="31859B"/>
                </a:solidFill>
                <a:latin typeface="Ubuntu Light"/>
                <a:ea typeface="Ubuntu Light"/>
                <a:cs typeface="Ubuntu Light"/>
                <a:sym typeface="Ubuntu Light"/>
              </a:rPr>
              <a:t>...Briser les murs, construire des ponts</a:t>
            </a:r>
            <a:endParaRPr b="1" i="0" sz="3600" u="none" cap="none" strike="noStrike">
              <a:solidFill>
                <a:srgbClr val="31859B"/>
              </a:solidFill>
              <a:latin typeface="Ubuntu Light"/>
              <a:ea typeface="Ubuntu Light"/>
              <a:cs typeface="Ubuntu Light"/>
              <a:sym typeface="Ubuntu Light"/>
            </a:endParaRPr>
          </a:p>
        </p:txBody>
      </p:sp>
      <p:sp>
        <p:nvSpPr>
          <p:cNvPr id="85" name="Google Shape;85;p1"/>
          <p:cNvSpPr txBox="1"/>
          <p:nvPr/>
        </p:nvSpPr>
        <p:spPr>
          <a:xfrm>
            <a:off x="-1" y="10684"/>
            <a:ext cx="4897495"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4800" u="none" cap="none" strike="noStrike">
                <a:solidFill>
                  <a:srgbClr val="31859B"/>
                </a:solidFill>
                <a:latin typeface="Ubuntu Light"/>
                <a:ea typeface="Ubuntu Light"/>
                <a:cs typeface="Ubuntu Light"/>
                <a:sym typeface="Ubuntu Light"/>
              </a:rPr>
              <a:t>Les migrations…</a:t>
            </a:r>
            <a:endParaRPr b="1" i="0" sz="4800" u="none" cap="none" strike="noStrike">
              <a:solidFill>
                <a:srgbClr val="31859B"/>
              </a:solidFill>
              <a:latin typeface="Ubuntu Light"/>
              <a:ea typeface="Ubuntu Light"/>
              <a:cs typeface="Ubuntu Light"/>
              <a:sym typeface="Ubuntu Light"/>
            </a:endParaRPr>
          </a:p>
        </p:txBody>
      </p:sp>
      <p:pic>
        <p:nvPicPr>
          <p:cNvPr id="86" name="Google Shape;86;p1"/>
          <p:cNvPicPr preferRelativeResize="0"/>
          <p:nvPr/>
        </p:nvPicPr>
        <p:blipFill rotWithShape="1">
          <a:blip r:embed="rId3">
            <a:alphaModFix/>
          </a:blip>
          <a:srcRect b="0" l="0" r="0" t="0"/>
          <a:stretch/>
        </p:blipFill>
        <p:spPr>
          <a:xfrm>
            <a:off x="801856" y="1361245"/>
            <a:ext cx="7557542" cy="241712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3"/>
          <p:cNvSpPr/>
          <p:nvPr/>
        </p:nvSpPr>
        <p:spPr>
          <a:xfrm>
            <a:off x="284669" y="1861930"/>
            <a:ext cx="4632385" cy="2862322"/>
          </a:xfrm>
          <a:prstGeom prst="rect">
            <a:avLst/>
          </a:prstGeom>
          <a:solidFill>
            <a:srgbClr val="76923C"/>
          </a:solidFill>
          <a:ln>
            <a:noFill/>
          </a:ln>
        </p:spPr>
        <p:txBody>
          <a:bodyPr anchorCtr="0" anchor="t" bIns="45700" lIns="180000" spcFirstLastPara="1" rIns="180000" wrap="square" tIns="45700">
            <a:spAutoFit/>
          </a:bodyPr>
          <a:lstStyle/>
          <a:p>
            <a:pPr indent="0" lvl="0" marL="0" marR="0" rtl="0" algn="r">
              <a:lnSpc>
                <a:spcPct val="100000"/>
              </a:lnSpc>
              <a:spcBef>
                <a:spcPts val="0"/>
              </a:spcBef>
              <a:spcAft>
                <a:spcPts val="0"/>
              </a:spcAft>
              <a:buNone/>
            </a:pPr>
            <a:r>
              <a:t/>
            </a:r>
            <a:endParaRPr b="0" i="1" sz="2000" u="none" cap="none" strike="noStrike">
              <a:solidFill>
                <a:srgbClr val="DDD9C3"/>
              </a:solidFill>
              <a:latin typeface="Ubuntu Light"/>
              <a:ea typeface="Ubuntu Light"/>
              <a:cs typeface="Ubuntu Light"/>
              <a:sym typeface="Ubuntu Light"/>
            </a:endParaRPr>
          </a:p>
          <a:p>
            <a:pPr indent="0" lvl="0" marL="0" marR="0" rtl="0" algn="r">
              <a:lnSpc>
                <a:spcPct val="100000"/>
              </a:lnSpc>
              <a:spcBef>
                <a:spcPts val="0"/>
              </a:spcBef>
              <a:spcAft>
                <a:spcPts val="0"/>
              </a:spcAft>
              <a:buNone/>
            </a:pPr>
            <a:r>
              <a:rPr b="0" i="1" lang="en-CA" sz="2000" u="none" cap="none" strike="noStrike">
                <a:solidFill>
                  <a:srgbClr val="DDD9C3"/>
                </a:solidFill>
                <a:latin typeface="Ubuntu Light"/>
                <a:ea typeface="Ubuntu Light"/>
                <a:cs typeface="Ubuntu Light"/>
                <a:sym typeface="Ubuntu Light"/>
              </a:rPr>
              <a:t>Il te reste très peu de temps pour rassembler tes affaires et faire tes adieux</a:t>
            </a:r>
            <a:endParaRPr/>
          </a:p>
          <a:p>
            <a:pPr indent="0" lvl="0" marL="0" marR="0" rtl="0" algn="r">
              <a:lnSpc>
                <a:spcPct val="100000"/>
              </a:lnSpc>
              <a:spcBef>
                <a:spcPts val="0"/>
              </a:spcBef>
              <a:spcAft>
                <a:spcPts val="0"/>
              </a:spcAft>
              <a:buNone/>
            </a:pPr>
            <a:r>
              <a:t/>
            </a:r>
            <a:endParaRPr b="0" i="1" sz="2000" u="none" cap="none" strike="noStrike">
              <a:solidFill>
                <a:srgbClr val="DDD9C3"/>
              </a:solidFill>
              <a:latin typeface="Ubuntu Light"/>
              <a:ea typeface="Ubuntu Light"/>
              <a:cs typeface="Ubuntu Light"/>
              <a:sym typeface="Ubuntu Light"/>
            </a:endParaRPr>
          </a:p>
          <a:p>
            <a:pPr indent="0" lvl="0" marL="0" marR="0" rtl="0" algn="r">
              <a:lnSpc>
                <a:spcPct val="100000"/>
              </a:lnSpc>
              <a:spcBef>
                <a:spcPts val="0"/>
              </a:spcBef>
              <a:spcAft>
                <a:spcPts val="0"/>
              </a:spcAft>
              <a:buNone/>
            </a:pPr>
            <a:r>
              <a:rPr b="0" i="0" lang="en-CA" sz="2000" u="none" cap="none" strike="noStrike">
                <a:solidFill>
                  <a:srgbClr val="DDD9C3"/>
                </a:solidFill>
                <a:latin typeface="Ubuntu Light"/>
                <a:ea typeface="Ubuntu Light"/>
                <a:cs typeface="Ubuntu Light"/>
                <a:sym typeface="Ubuntu Light"/>
              </a:rPr>
              <a:t>Quelle est la personne à qui tu tiens absolument à faire tes adieux? </a:t>
            </a:r>
            <a:endParaRPr/>
          </a:p>
          <a:p>
            <a:pPr indent="0" lvl="0" marL="0" marR="0" rtl="0" algn="r">
              <a:lnSpc>
                <a:spcPct val="100000"/>
              </a:lnSpc>
              <a:spcBef>
                <a:spcPts val="0"/>
              </a:spcBef>
              <a:spcAft>
                <a:spcPts val="0"/>
              </a:spcAft>
              <a:buNone/>
            </a:pPr>
            <a:r>
              <a:rPr b="0" i="0" lang="en-CA" sz="2000" u="none" cap="none" strike="noStrike">
                <a:solidFill>
                  <a:srgbClr val="DDD9C3"/>
                </a:solidFill>
                <a:latin typeface="Ubuntu Light"/>
                <a:ea typeface="Ubuntu Light"/>
                <a:cs typeface="Ubuntu Light"/>
                <a:sym typeface="Ubuntu Light"/>
              </a:rPr>
              <a:t>Que vas-tu lui dire?</a:t>
            </a:r>
            <a:endParaRPr/>
          </a:p>
          <a:p>
            <a:pPr indent="0" lvl="0" marL="0" marR="0" rtl="0" algn="l">
              <a:lnSpc>
                <a:spcPct val="100000"/>
              </a:lnSpc>
              <a:spcBef>
                <a:spcPts val="0"/>
              </a:spcBef>
              <a:spcAft>
                <a:spcPts val="0"/>
              </a:spcAft>
              <a:buNone/>
            </a:pPr>
            <a:r>
              <a:t/>
            </a:r>
            <a:endParaRPr b="0" i="1" sz="2000" u="none" cap="none" strike="noStrike">
              <a:solidFill>
                <a:srgbClr val="DDD9C3"/>
              </a:solidFill>
              <a:latin typeface="Ubuntu Light"/>
              <a:ea typeface="Ubuntu Light"/>
              <a:cs typeface="Ubuntu Light"/>
              <a:sym typeface="Ubuntu Light"/>
            </a:endParaRPr>
          </a:p>
        </p:txBody>
      </p:sp>
      <p:sp>
        <p:nvSpPr>
          <p:cNvPr descr="American Trump 2 With Stroke | Free SVG" id="227" name="Google Shape;227;p13"/>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228" name="Google Shape;228;p13"/>
          <p:cNvGrpSpPr/>
          <p:nvPr/>
        </p:nvGrpSpPr>
        <p:grpSpPr>
          <a:xfrm>
            <a:off x="5046453" y="1837553"/>
            <a:ext cx="3933900" cy="2895325"/>
            <a:chOff x="5011947" y="2102335"/>
            <a:chExt cx="4132054" cy="3041165"/>
          </a:xfrm>
        </p:grpSpPr>
        <p:pic>
          <p:nvPicPr>
            <p:cNvPr descr="Grands Parents, Vieux, Senior, Grand Mère, Grand Père" id="229" name="Google Shape;229;p13"/>
            <p:cNvPicPr preferRelativeResize="0"/>
            <p:nvPr/>
          </p:nvPicPr>
          <p:blipFill rotWithShape="1">
            <a:blip r:embed="rId3">
              <a:alphaModFix/>
            </a:blip>
            <a:srcRect b="0" l="0" r="0" t="0"/>
            <a:stretch/>
          </p:blipFill>
          <p:spPr>
            <a:xfrm>
              <a:off x="5011947" y="3568974"/>
              <a:ext cx="2130724" cy="1574526"/>
            </a:xfrm>
            <a:prstGeom prst="rect">
              <a:avLst/>
            </a:prstGeom>
            <a:noFill/>
            <a:ln>
              <a:noFill/>
            </a:ln>
          </p:spPr>
        </p:pic>
        <p:pic>
          <p:nvPicPr>
            <p:cNvPr descr="Amis, Chien, Animal De Compagnie, Costume Femme" id="230" name="Google Shape;230;p13"/>
            <p:cNvPicPr preferRelativeResize="0"/>
            <p:nvPr/>
          </p:nvPicPr>
          <p:blipFill rotWithShape="1">
            <a:blip r:embed="rId4">
              <a:alphaModFix/>
            </a:blip>
            <a:srcRect b="0" l="0" r="0" t="0"/>
            <a:stretch/>
          </p:blipFill>
          <p:spPr>
            <a:xfrm>
              <a:off x="7141209" y="3726611"/>
              <a:ext cx="2002792" cy="1416889"/>
            </a:xfrm>
            <a:prstGeom prst="rect">
              <a:avLst/>
            </a:prstGeom>
            <a:noFill/>
            <a:ln>
              <a:noFill/>
            </a:ln>
          </p:spPr>
        </p:pic>
        <p:pic>
          <p:nvPicPr>
            <p:cNvPr descr="friendship, best friend, men on grass, laughing together, friendly, friends,  love, together, relationship, happy, fun | Pikist" id="231" name="Google Shape;231;p13"/>
            <p:cNvPicPr preferRelativeResize="0"/>
            <p:nvPr/>
          </p:nvPicPr>
          <p:blipFill rotWithShape="1">
            <a:blip r:embed="rId5">
              <a:alphaModFix/>
            </a:blip>
            <a:srcRect b="0" l="0" r="0" t="0"/>
            <a:stretch/>
          </p:blipFill>
          <p:spPr>
            <a:xfrm>
              <a:off x="6211019" y="2102335"/>
              <a:ext cx="2932981" cy="1626430"/>
            </a:xfrm>
            <a:prstGeom prst="rect">
              <a:avLst/>
            </a:prstGeom>
            <a:noFill/>
            <a:ln>
              <a:noFill/>
            </a:ln>
          </p:spPr>
        </p:pic>
        <p:pic>
          <p:nvPicPr>
            <p:cNvPr descr="Mural,girl,balloon,heart,graffiti - free image from needpix.com" id="232" name="Google Shape;232;p13"/>
            <p:cNvPicPr preferRelativeResize="0"/>
            <p:nvPr/>
          </p:nvPicPr>
          <p:blipFill rotWithShape="1">
            <a:blip r:embed="rId6">
              <a:alphaModFix/>
            </a:blip>
            <a:srcRect b="0" l="0" r="0" t="0"/>
            <a:stretch/>
          </p:blipFill>
          <p:spPr>
            <a:xfrm>
              <a:off x="5012201" y="2104845"/>
              <a:ext cx="1216325" cy="1621766"/>
            </a:xfrm>
            <a:prstGeom prst="rect">
              <a:avLst/>
            </a:prstGeom>
            <a:noFill/>
            <a:ln>
              <a:noFill/>
            </a:ln>
          </p:spPr>
        </p:pic>
      </p:grpSp>
      <p:pic>
        <p:nvPicPr>
          <p:cNvPr id="233" name="Google Shape;233;p13"/>
          <p:cNvPicPr preferRelativeResize="0"/>
          <p:nvPr/>
        </p:nvPicPr>
        <p:blipFill rotWithShape="1">
          <a:blip r:embed="rId7">
            <a:alphaModFix/>
          </a:blip>
          <a:srcRect b="0" l="0" r="0" t="0"/>
          <a:stretch/>
        </p:blipFill>
        <p:spPr>
          <a:xfrm>
            <a:off x="106623" y="86340"/>
            <a:ext cx="1704924" cy="1362948"/>
          </a:xfrm>
          <a:prstGeom prst="rect">
            <a:avLst/>
          </a:prstGeom>
          <a:noFill/>
          <a:ln>
            <a:noFill/>
          </a:ln>
        </p:spPr>
      </p:pic>
      <p:sp>
        <p:nvSpPr>
          <p:cNvPr id="234" name="Google Shape;234;p13"/>
          <p:cNvSpPr txBox="1"/>
          <p:nvPr/>
        </p:nvSpPr>
        <p:spPr>
          <a:xfrm>
            <a:off x="2812211" y="415040"/>
            <a:ext cx="6072997"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Quitter son pays d’origine</a:t>
            </a:r>
            <a:endParaRPr b="1" i="0" sz="3200" u="none" cap="none" strike="noStrike">
              <a:solidFill>
                <a:srgbClr val="DDD9C3"/>
              </a:solidFill>
              <a:latin typeface="Ubuntu Light"/>
              <a:ea typeface="Ubuntu Light"/>
              <a:cs typeface="Ubuntu Light"/>
              <a:sym typeface="Ubuntu Light"/>
            </a:endParaRPr>
          </a:p>
        </p:txBody>
      </p:sp>
      <p:sp>
        <p:nvSpPr>
          <p:cNvPr id="235" name="Google Shape;235;p13"/>
          <p:cNvSpPr txBox="1"/>
          <p:nvPr/>
        </p:nvSpPr>
        <p:spPr>
          <a:xfrm>
            <a:off x="1897855" y="1315410"/>
            <a:ext cx="3006987" cy="54652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600"/>
              </a:spcAft>
              <a:buNone/>
            </a:pPr>
            <a:r>
              <a:rPr b="0" i="1" lang="en-CA" sz="2800" u="none" cap="none" strike="noStrike">
                <a:solidFill>
                  <a:srgbClr val="5F497A"/>
                </a:solidFill>
                <a:latin typeface="Ubuntu Light"/>
                <a:ea typeface="Ubuntu Light"/>
                <a:cs typeface="Ubuntu Light"/>
                <a:sym typeface="Ubuntu Light"/>
              </a:rPr>
              <a:t>Imagine que…</a:t>
            </a:r>
            <a:endParaRPr b="0" i="1" sz="2800" u="none" cap="none" strike="noStrike">
              <a:solidFill>
                <a:srgbClr val="5F497A"/>
              </a:solidFill>
              <a:latin typeface="Ubuntu Light"/>
              <a:ea typeface="Ubuntu Light"/>
              <a:cs typeface="Ubuntu Light"/>
              <a:sym typeface="Ubuntu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graphicFrame>
        <p:nvGraphicFramePr>
          <p:cNvPr id="240" name="Google Shape;240;p14"/>
          <p:cNvGraphicFramePr/>
          <p:nvPr/>
        </p:nvGraphicFramePr>
        <p:xfrm>
          <a:off x="2418663" y="3589990"/>
          <a:ext cx="3000000" cy="3000000"/>
        </p:xfrm>
        <a:graphic>
          <a:graphicData uri="http://schemas.openxmlformats.org/drawingml/2006/table">
            <a:tbl>
              <a:tblPr bandRow="1" firstRow="1">
                <a:noFill/>
                <a:tableStyleId>{E6714B25-CC15-4D61-9FE5-8A3CC788A968}</a:tableStyleId>
              </a:tblPr>
              <a:tblGrid>
                <a:gridCol w="3240000"/>
                <a:gridCol w="3240000"/>
              </a:tblGrid>
              <a:tr h="900000">
                <a:tc>
                  <a:txBody>
                    <a:bodyPr/>
                    <a:lstStyle/>
                    <a:p>
                      <a:pPr indent="0" lvl="0" marL="0" marR="0" rtl="0" algn="ctr">
                        <a:spcBef>
                          <a:spcPts val="0"/>
                        </a:spcBef>
                        <a:spcAft>
                          <a:spcPts val="0"/>
                        </a:spcAft>
                        <a:buNone/>
                      </a:pPr>
                      <a:r>
                        <a:rPr lang="en-CA" sz="1800" u="none" cap="none" strike="noStrike">
                          <a:solidFill>
                            <a:schemeClr val="lt2"/>
                          </a:solidFill>
                          <a:latin typeface="Ubuntu Light"/>
                          <a:ea typeface="Ubuntu Light"/>
                          <a:cs typeface="Ubuntu Light"/>
                          <a:sym typeface="Ubuntu Light"/>
                        </a:rPr>
                        <a:t>VRAI</a:t>
                      </a:r>
                      <a:endParaRPr sz="1800" u="none" cap="none" strike="noStrike">
                        <a:solidFill>
                          <a:schemeClr val="lt2"/>
                        </a:solidFill>
                        <a:latin typeface="Ubuntu Light"/>
                        <a:ea typeface="Ubuntu Light"/>
                        <a:cs typeface="Ubuntu Light"/>
                        <a:sym typeface="Ubuntu Light"/>
                      </a:endParaRPr>
                    </a:p>
                  </a:txBody>
                  <a:tcPr marT="90000" marB="90000" marR="90000" marL="90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53734"/>
                    </a:solidFill>
                  </a:tcPr>
                </a:tc>
                <a:tc>
                  <a:txBody>
                    <a:bodyPr/>
                    <a:lstStyle/>
                    <a:p>
                      <a:pPr indent="0" lvl="0" marL="0" marR="0" rtl="0" algn="ctr">
                        <a:spcBef>
                          <a:spcPts val="0"/>
                        </a:spcBef>
                        <a:spcAft>
                          <a:spcPts val="0"/>
                        </a:spcAft>
                        <a:buNone/>
                      </a:pPr>
                      <a:r>
                        <a:rPr b="1" lang="en-CA" sz="1800" u="none" cap="none" strike="noStrike">
                          <a:solidFill>
                            <a:schemeClr val="lt2"/>
                          </a:solidFill>
                          <a:latin typeface="Ubuntu Light"/>
                          <a:ea typeface="Ubuntu Light"/>
                          <a:cs typeface="Ubuntu Light"/>
                          <a:sym typeface="Ubuntu Light"/>
                        </a:rPr>
                        <a:t>FAUX</a:t>
                      </a:r>
                      <a:endParaRPr b="1" sz="1800" u="none" cap="none" strike="noStrike">
                        <a:solidFill>
                          <a:schemeClr val="lt2"/>
                        </a:solidFill>
                        <a:latin typeface="Ubuntu Light"/>
                        <a:ea typeface="Ubuntu Light"/>
                        <a:cs typeface="Ubuntu Light"/>
                        <a:sym typeface="Ubuntu Light"/>
                      </a:endParaRPr>
                    </a:p>
                  </a:txBody>
                  <a:tcPr marT="90000" marB="90000" marR="90000" marL="90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31859B"/>
                    </a:solidFill>
                  </a:tcPr>
                </a:tc>
              </a:tr>
            </a:tbl>
          </a:graphicData>
        </a:graphic>
      </p:graphicFrame>
      <p:grpSp>
        <p:nvGrpSpPr>
          <p:cNvPr id="241" name="Google Shape;241;p14"/>
          <p:cNvGrpSpPr/>
          <p:nvPr/>
        </p:nvGrpSpPr>
        <p:grpSpPr>
          <a:xfrm>
            <a:off x="2438400" y="3724275"/>
            <a:ext cx="3895725" cy="584775"/>
            <a:chOff x="2438400" y="3724275"/>
            <a:chExt cx="3895725" cy="584775"/>
          </a:xfrm>
        </p:grpSpPr>
        <p:sp>
          <p:nvSpPr>
            <p:cNvPr id="242" name="Google Shape;242;p14"/>
            <p:cNvSpPr txBox="1"/>
            <p:nvPr/>
          </p:nvSpPr>
          <p:spPr>
            <a:xfrm>
              <a:off x="2438400" y="3724275"/>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A-</a:t>
              </a:r>
              <a:endParaRPr b="1" i="0" sz="3200" u="none" cap="none" strike="noStrike">
                <a:solidFill>
                  <a:schemeClr val="lt2"/>
                </a:solidFill>
                <a:latin typeface="Arial"/>
                <a:ea typeface="Arial"/>
                <a:cs typeface="Arial"/>
                <a:sym typeface="Arial"/>
              </a:endParaRPr>
            </a:p>
          </p:txBody>
        </p:sp>
        <p:sp>
          <p:nvSpPr>
            <p:cNvPr id="243" name="Google Shape;243;p14"/>
            <p:cNvSpPr txBox="1"/>
            <p:nvPr/>
          </p:nvSpPr>
          <p:spPr>
            <a:xfrm>
              <a:off x="5667375" y="3724275"/>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B-</a:t>
              </a:r>
              <a:endParaRPr b="1" i="0" sz="3200" u="none" cap="none" strike="noStrike">
                <a:solidFill>
                  <a:schemeClr val="lt2"/>
                </a:solidFill>
                <a:latin typeface="Arial"/>
                <a:ea typeface="Arial"/>
                <a:cs typeface="Arial"/>
                <a:sym typeface="Arial"/>
              </a:endParaRPr>
            </a:p>
          </p:txBody>
        </p:sp>
      </p:grpSp>
      <p:sp>
        <p:nvSpPr>
          <p:cNvPr id="244" name="Google Shape;244;p14"/>
          <p:cNvSpPr txBox="1"/>
          <p:nvPr/>
        </p:nvSpPr>
        <p:spPr>
          <a:xfrm>
            <a:off x="1295487" y="1850992"/>
            <a:ext cx="5357607" cy="5465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600"/>
              </a:spcAft>
              <a:buNone/>
            </a:pPr>
            <a:r>
              <a:t/>
            </a:r>
            <a:endParaRPr b="0" i="0" sz="2800" u="none" cap="none" strike="noStrike">
              <a:solidFill>
                <a:schemeClr val="dk1"/>
              </a:solidFill>
              <a:latin typeface="Ubuntu Light"/>
              <a:ea typeface="Ubuntu Light"/>
              <a:cs typeface="Ubuntu Light"/>
              <a:sym typeface="Ubuntu Light"/>
            </a:endParaRPr>
          </a:p>
        </p:txBody>
      </p:sp>
      <p:sp>
        <p:nvSpPr>
          <p:cNvPr id="245" name="Google Shape;245;p14"/>
          <p:cNvSpPr txBox="1"/>
          <p:nvPr/>
        </p:nvSpPr>
        <p:spPr>
          <a:xfrm>
            <a:off x="2443970" y="1601622"/>
            <a:ext cx="6446809" cy="1693254"/>
          </a:xfrm>
          <a:prstGeom prst="rect">
            <a:avLst/>
          </a:prstGeom>
          <a:solidFill>
            <a:srgbClr val="5F49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CA" sz="2200" u="none" cap="none" strike="noStrike">
                <a:solidFill>
                  <a:srgbClr val="DDD9C3"/>
                </a:solidFill>
                <a:latin typeface="Ubuntu Light"/>
                <a:ea typeface="Ubuntu Light"/>
                <a:cs typeface="Ubuntu Light"/>
                <a:sym typeface="Ubuntu Light"/>
              </a:rPr>
              <a:t>Le nombre de migrant.e.s dans le monde est estimé à plus de 270 millions (2019).</a:t>
            </a:r>
            <a:endParaRPr b="0" i="0" sz="2200" u="none" cap="none" strike="noStrike">
              <a:solidFill>
                <a:srgbClr val="DDD9C3"/>
              </a:solidFill>
              <a:latin typeface="Ubuntu Light"/>
              <a:ea typeface="Ubuntu Light"/>
              <a:cs typeface="Ubuntu Light"/>
              <a:sym typeface="Ubuntu Light"/>
            </a:endParaRPr>
          </a:p>
          <a:p>
            <a:pPr indent="0" lvl="0" marL="0" marR="0" rtl="0" algn="l">
              <a:lnSpc>
                <a:spcPct val="100000"/>
              </a:lnSpc>
              <a:spcBef>
                <a:spcPts val="600"/>
              </a:spcBef>
              <a:spcAft>
                <a:spcPts val="600"/>
              </a:spcAft>
              <a:buNone/>
            </a:pPr>
            <a:r>
              <a:rPr b="0" i="0" lang="en-CA" sz="2200" u="none" cap="none" strike="noStrike">
                <a:solidFill>
                  <a:srgbClr val="DDD9C3"/>
                </a:solidFill>
                <a:latin typeface="Ubuntu Light"/>
                <a:ea typeface="Ubuntu Light"/>
                <a:cs typeface="Ubuntu Light"/>
                <a:sym typeface="Ubuntu Light"/>
              </a:rPr>
              <a:t>La plupart des personnes migrantes ont choisi de quitter leur pays:</a:t>
            </a:r>
            <a:endParaRPr b="0" i="0" sz="2200" u="none" cap="none" strike="noStrike">
              <a:solidFill>
                <a:srgbClr val="DDD9C3"/>
              </a:solidFill>
              <a:latin typeface="Ubuntu Light"/>
              <a:ea typeface="Ubuntu Light"/>
              <a:cs typeface="Ubuntu Light"/>
              <a:sym typeface="Ubuntu Light"/>
            </a:endParaRPr>
          </a:p>
        </p:txBody>
      </p:sp>
      <p:sp>
        <p:nvSpPr>
          <p:cNvPr id="246" name="Google Shape;246;p14"/>
          <p:cNvSpPr/>
          <p:nvPr/>
        </p:nvSpPr>
        <p:spPr>
          <a:xfrm>
            <a:off x="2962463" y="3689750"/>
            <a:ext cx="2131196" cy="700480"/>
          </a:xfrm>
          <a:custGeom>
            <a:rect b="b" l="l" r="r" t="t"/>
            <a:pathLst>
              <a:path extrusionOk="0" h="700480" w="2131196">
                <a:moveTo>
                  <a:pt x="744554" y="75283"/>
                </a:moveTo>
                <a:cubicBezTo>
                  <a:pt x="625648" y="64397"/>
                  <a:pt x="506743" y="53512"/>
                  <a:pt x="382813" y="80308"/>
                </a:cubicBezTo>
                <a:cubicBezTo>
                  <a:pt x="258883" y="107104"/>
                  <a:pt x="9349" y="151484"/>
                  <a:pt x="975" y="236057"/>
                </a:cubicBezTo>
                <a:cubicBezTo>
                  <a:pt x="-7399" y="320630"/>
                  <a:pt x="32795" y="512386"/>
                  <a:pt x="332571" y="587749"/>
                </a:cubicBezTo>
                <a:cubicBezTo>
                  <a:pt x="632347" y="663112"/>
                  <a:pt x="1500692" y="728426"/>
                  <a:pt x="1799630" y="688233"/>
                </a:cubicBezTo>
                <a:cubicBezTo>
                  <a:pt x="2098569" y="648040"/>
                  <a:pt x="2149648" y="439536"/>
                  <a:pt x="2126202" y="346589"/>
                </a:cubicBezTo>
                <a:cubicBezTo>
                  <a:pt x="2102756" y="253642"/>
                  <a:pt x="1851547" y="185815"/>
                  <a:pt x="1658954" y="130549"/>
                </a:cubicBezTo>
                <a:cubicBezTo>
                  <a:pt x="1466361" y="75283"/>
                  <a:pt x="1104619" y="35927"/>
                  <a:pt x="970641" y="14993"/>
                </a:cubicBezTo>
                <a:cubicBezTo>
                  <a:pt x="836663" y="-5941"/>
                  <a:pt x="845874" y="-498"/>
                  <a:pt x="855085" y="4945"/>
                </a:cubicBezTo>
              </a:path>
            </a:pathLst>
          </a:custGeom>
          <a:noFill/>
          <a:ln cap="flat" cmpd="sng" w="50800">
            <a:solidFill>
              <a:srgbClr val="C0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47" name="Google Shape;247;p14"/>
          <p:cNvPicPr preferRelativeResize="0"/>
          <p:nvPr/>
        </p:nvPicPr>
        <p:blipFill rotWithShape="1">
          <a:blip r:embed="rId3">
            <a:alphaModFix/>
          </a:blip>
          <a:srcRect b="0" l="0" r="0" t="0"/>
          <a:stretch/>
        </p:blipFill>
        <p:spPr>
          <a:xfrm>
            <a:off x="106623" y="86340"/>
            <a:ext cx="1704924" cy="1362948"/>
          </a:xfrm>
          <a:prstGeom prst="rect">
            <a:avLst/>
          </a:prstGeom>
          <a:noFill/>
          <a:ln>
            <a:noFill/>
          </a:ln>
        </p:spPr>
      </p:pic>
      <p:sp>
        <p:nvSpPr>
          <p:cNvPr id="248" name="Google Shape;248;p14"/>
          <p:cNvSpPr txBox="1"/>
          <p:nvPr/>
        </p:nvSpPr>
        <p:spPr>
          <a:xfrm>
            <a:off x="2812211" y="415040"/>
            <a:ext cx="6072997"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Quitter son pays d’origine</a:t>
            </a:r>
            <a:endParaRPr b="1" i="0" sz="3200" u="none" cap="none" strike="noStrike">
              <a:solidFill>
                <a:srgbClr val="DDD9C3"/>
              </a:solidFill>
              <a:latin typeface="Ubuntu Light"/>
              <a:ea typeface="Ubuntu Light"/>
              <a:cs typeface="Ubuntu Light"/>
              <a:sym typeface="Ubuntu Light"/>
            </a:endParaRPr>
          </a:p>
        </p:txBody>
      </p:sp>
      <p:grpSp>
        <p:nvGrpSpPr>
          <p:cNvPr id="249" name="Google Shape;249;p14"/>
          <p:cNvGrpSpPr/>
          <p:nvPr/>
        </p:nvGrpSpPr>
        <p:grpSpPr>
          <a:xfrm>
            <a:off x="255674" y="2409219"/>
            <a:ext cx="1633558" cy="1574853"/>
            <a:chOff x="157567" y="2389619"/>
            <a:chExt cx="1633558" cy="1574853"/>
          </a:xfrm>
        </p:grpSpPr>
        <p:sp>
          <p:nvSpPr>
            <p:cNvPr id="250" name="Google Shape;250;p14"/>
            <p:cNvSpPr txBox="1"/>
            <p:nvPr/>
          </p:nvSpPr>
          <p:spPr>
            <a:xfrm rot="-2105176">
              <a:off x="1011033" y="2989031"/>
              <a:ext cx="473206" cy="92333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CA" sz="5400" u="none" cap="none" strike="noStrike">
                  <a:solidFill>
                    <a:srgbClr val="000000"/>
                  </a:solidFill>
                  <a:latin typeface="Ubuntu Light"/>
                  <a:ea typeface="Ubuntu Light"/>
                  <a:cs typeface="Ubuntu Light"/>
                  <a:sym typeface="Ubuntu Light"/>
                </a:rPr>
                <a:t>?</a:t>
              </a:r>
              <a:endParaRPr b="1" i="0" sz="5400" u="none" cap="none" strike="noStrike">
                <a:solidFill>
                  <a:srgbClr val="000000"/>
                </a:solidFill>
                <a:latin typeface="Ubuntu Light"/>
                <a:ea typeface="Ubuntu Light"/>
                <a:cs typeface="Ubuntu Light"/>
                <a:sym typeface="Ubuntu Light"/>
              </a:endParaRPr>
            </a:p>
          </p:txBody>
        </p:sp>
        <p:sp>
          <p:nvSpPr>
            <p:cNvPr id="251" name="Google Shape;251;p14"/>
            <p:cNvSpPr/>
            <p:nvPr/>
          </p:nvSpPr>
          <p:spPr>
            <a:xfrm rot="-4013939">
              <a:off x="266990" y="3195567"/>
              <a:ext cx="412243" cy="510259"/>
            </a:xfrm>
            <a:prstGeom prst="rect">
              <a:avLst/>
            </a:prstGeom>
            <a:solidFill>
              <a:srgbClr val="953734"/>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Q</a:t>
              </a:r>
              <a:endParaRPr b="1" i="0" sz="3200" u="none" cap="none" strike="noStrike">
                <a:solidFill>
                  <a:srgbClr val="DDD9C3"/>
                </a:solidFill>
                <a:latin typeface="Ubuntu Light"/>
                <a:ea typeface="Ubuntu Light"/>
                <a:cs typeface="Ubuntu Light"/>
                <a:sym typeface="Ubuntu Light"/>
              </a:endParaRPr>
            </a:p>
          </p:txBody>
        </p:sp>
        <p:sp>
          <p:nvSpPr>
            <p:cNvPr id="252" name="Google Shape;252;p14"/>
            <p:cNvSpPr/>
            <p:nvPr/>
          </p:nvSpPr>
          <p:spPr>
            <a:xfrm rot="-2800260">
              <a:off x="446252" y="2734168"/>
              <a:ext cx="412243" cy="510259"/>
            </a:xfrm>
            <a:prstGeom prst="rect">
              <a:avLst/>
            </a:prstGeom>
            <a:solidFill>
              <a:srgbClr val="31859B"/>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U</a:t>
              </a:r>
              <a:endParaRPr b="1" i="0" sz="3200" u="none" cap="none" strike="noStrike">
                <a:solidFill>
                  <a:srgbClr val="DDD9C3"/>
                </a:solidFill>
                <a:latin typeface="Ubuntu Light"/>
                <a:ea typeface="Ubuntu Light"/>
                <a:cs typeface="Ubuntu Light"/>
                <a:sym typeface="Ubuntu Light"/>
              </a:endParaRPr>
            </a:p>
          </p:txBody>
        </p:sp>
        <p:sp>
          <p:nvSpPr>
            <p:cNvPr id="253" name="Google Shape;253;p14"/>
            <p:cNvSpPr/>
            <p:nvPr/>
          </p:nvSpPr>
          <p:spPr>
            <a:xfrm rot="-1667094">
              <a:off x="849903" y="2456288"/>
              <a:ext cx="412243" cy="510259"/>
            </a:xfrm>
            <a:prstGeom prst="rect">
              <a:avLst/>
            </a:prstGeom>
            <a:solidFill>
              <a:srgbClr val="F7941E"/>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I</a:t>
              </a:r>
              <a:endParaRPr b="1" i="0" sz="3200" u="none" cap="none" strike="noStrike">
                <a:solidFill>
                  <a:srgbClr val="DDD9C3"/>
                </a:solidFill>
                <a:latin typeface="Ubuntu Light"/>
                <a:ea typeface="Ubuntu Light"/>
                <a:cs typeface="Ubuntu Light"/>
                <a:sym typeface="Ubuntu Light"/>
              </a:endParaRPr>
            </a:p>
          </p:txBody>
        </p:sp>
        <p:sp>
          <p:nvSpPr>
            <p:cNvPr id="254" name="Google Shape;254;p14"/>
            <p:cNvSpPr/>
            <p:nvPr/>
          </p:nvSpPr>
          <p:spPr>
            <a:xfrm rot="165350">
              <a:off x="1366854" y="2434424"/>
              <a:ext cx="412243" cy="510259"/>
            </a:xfrm>
            <a:prstGeom prst="rect">
              <a:avLst/>
            </a:prstGeom>
            <a:solidFill>
              <a:srgbClr val="76923C"/>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Z</a:t>
              </a:r>
              <a:endParaRPr b="1" i="0" sz="3200" u="none" cap="none" strike="noStrike">
                <a:solidFill>
                  <a:srgbClr val="DDD9C3"/>
                </a:solidFill>
                <a:latin typeface="Ubuntu Light"/>
                <a:ea typeface="Ubuntu Light"/>
                <a:cs typeface="Ubuntu Light"/>
                <a:sym typeface="Ubuntu Ligh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par>
                                <p:cTn fill="hold" nodeType="with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5"/>
          <p:cNvSpPr txBox="1"/>
          <p:nvPr/>
        </p:nvSpPr>
        <p:spPr>
          <a:xfrm>
            <a:off x="1295487" y="1850992"/>
            <a:ext cx="5357607" cy="5465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600"/>
              </a:spcAft>
              <a:buNone/>
            </a:pPr>
            <a:r>
              <a:t/>
            </a:r>
            <a:endParaRPr b="0" i="0" sz="2800" u="none" cap="none" strike="noStrike">
              <a:solidFill>
                <a:schemeClr val="dk1"/>
              </a:solidFill>
              <a:latin typeface="Ubuntu Light"/>
              <a:ea typeface="Ubuntu Light"/>
              <a:cs typeface="Ubuntu Light"/>
              <a:sym typeface="Ubuntu Light"/>
            </a:endParaRPr>
          </a:p>
        </p:txBody>
      </p:sp>
      <p:graphicFrame>
        <p:nvGraphicFramePr>
          <p:cNvPr id="260" name="Google Shape;260;p15"/>
          <p:cNvGraphicFramePr/>
          <p:nvPr/>
        </p:nvGraphicFramePr>
        <p:xfrm>
          <a:off x="3592648" y="1073889"/>
          <a:ext cx="6707802" cy="4306185"/>
        </p:xfrm>
        <a:graphic>
          <a:graphicData uri="http://schemas.openxmlformats.org/drawingml/2006/chart">
            <c:chart r:id="rId3"/>
          </a:graphicData>
        </a:graphic>
      </p:graphicFrame>
      <p:sp>
        <p:nvSpPr>
          <p:cNvPr descr="Quebec Province East-Central - Free vector graphic on Pixabay" id="261" name="Google Shape;261;p1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Quebec Province East-Central - Free vector graphic on Pixabay" id="262" name="Google Shape;262;p15"/>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Download free photo of Map,quebec,province,globe,earth - from needpix.com" id="263" name="Google Shape;263;p15"/>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64" name="Google Shape;264;p15"/>
          <p:cNvPicPr preferRelativeResize="0"/>
          <p:nvPr/>
        </p:nvPicPr>
        <p:blipFill rotWithShape="1">
          <a:blip r:embed="rId4">
            <a:alphaModFix/>
          </a:blip>
          <a:srcRect b="0" l="0" r="0" t="0"/>
          <a:stretch/>
        </p:blipFill>
        <p:spPr>
          <a:xfrm>
            <a:off x="655907" y="2244514"/>
            <a:ext cx="3415761" cy="2898986"/>
          </a:xfrm>
          <a:prstGeom prst="rect">
            <a:avLst/>
          </a:prstGeom>
          <a:noFill/>
          <a:ln>
            <a:noFill/>
          </a:ln>
          <a:effectLst>
            <a:outerShdw rotWithShape="0" algn="ctr" dir="2700000" dist="35921">
              <a:schemeClr val="lt2"/>
            </a:outerShdw>
          </a:effectLst>
        </p:spPr>
      </p:pic>
      <p:sp>
        <p:nvSpPr>
          <p:cNvPr id="265" name="Google Shape;265;p15"/>
          <p:cNvSpPr txBox="1"/>
          <p:nvPr/>
        </p:nvSpPr>
        <p:spPr>
          <a:xfrm>
            <a:off x="307973" y="1680996"/>
            <a:ext cx="4738479" cy="886511"/>
          </a:xfrm>
          <a:prstGeom prst="rect">
            <a:avLst/>
          </a:prstGeom>
          <a:solidFill>
            <a:srgbClr val="5F497A"/>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CA" sz="2400" u="none" cap="none" strike="noStrike">
                <a:solidFill>
                  <a:srgbClr val="DDD9C3"/>
                </a:solidFill>
                <a:latin typeface="Ubuntu Light"/>
                <a:ea typeface="Ubuntu Light"/>
                <a:cs typeface="Ubuntu Light"/>
                <a:sym typeface="Ubuntu Light"/>
              </a:rPr>
              <a:t>Le Québec</a:t>
            </a:r>
            <a:endParaRPr/>
          </a:p>
          <a:p>
            <a:pPr indent="0" lvl="0" marL="0" marR="0" rtl="0" algn="l">
              <a:lnSpc>
                <a:spcPct val="100000"/>
              </a:lnSpc>
              <a:spcBef>
                <a:spcPts val="600"/>
              </a:spcBef>
              <a:spcAft>
                <a:spcPts val="0"/>
              </a:spcAft>
              <a:buNone/>
            </a:pPr>
            <a:r>
              <a:rPr b="0" i="0" lang="en-CA" sz="1600" u="none" cap="none" strike="noStrike">
                <a:solidFill>
                  <a:srgbClr val="DDD9C3"/>
                </a:solidFill>
                <a:latin typeface="Ubuntu Light"/>
                <a:ea typeface="Ubuntu Light"/>
                <a:cs typeface="Ubuntu Light"/>
                <a:sym typeface="Ubuntu Light"/>
              </a:rPr>
              <a:t>Accueille environ 50 000 personnes par année</a:t>
            </a:r>
            <a:endParaRPr b="0" i="0" sz="1600" u="none" cap="none" strike="noStrike">
              <a:solidFill>
                <a:srgbClr val="DDD9C3"/>
              </a:solidFill>
              <a:latin typeface="Ubuntu Light"/>
              <a:ea typeface="Ubuntu Light"/>
              <a:cs typeface="Ubuntu Light"/>
              <a:sym typeface="Ubuntu Light"/>
            </a:endParaRPr>
          </a:p>
          <a:p>
            <a:pPr indent="0" lvl="0" marL="361950" marR="0" rtl="0" algn="l">
              <a:lnSpc>
                <a:spcPct val="100000"/>
              </a:lnSpc>
              <a:spcBef>
                <a:spcPts val="600"/>
              </a:spcBef>
              <a:spcAft>
                <a:spcPts val="0"/>
              </a:spcAft>
              <a:buNone/>
            </a:pPr>
            <a:r>
              <a:t/>
            </a:r>
            <a:endParaRPr b="0" i="0" sz="2400" u="none" cap="none" strike="noStrike">
              <a:solidFill>
                <a:srgbClr val="DDD9C3"/>
              </a:solidFill>
              <a:latin typeface="Ubuntu Light"/>
              <a:ea typeface="Ubuntu Light"/>
              <a:cs typeface="Ubuntu Light"/>
              <a:sym typeface="Ubuntu Light"/>
            </a:endParaRPr>
          </a:p>
          <a:p>
            <a:pPr indent="0" lvl="0" marL="361950" marR="0" rtl="0" algn="l">
              <a:lnSpc>
                <a:spcPct val="100000"/>
              </a:lnSpc>
              <a:spcBef>
                <a:spcPts val="600"/>
              </a:spcBef>
              <a:spcAft>
                <a:spcPts val="600"/>
              </a:spcAft>
              <a:buNone/>
            </a:pPr>
            <a:r>
              <a:t/>
            </a:r>
            <a:endParaRPr b="0" i="0" sz="2400" u="none" cap="none" strike="noStrike">
              <a:solidFill>
                <a:srgbClr val="DDD9C3"/>
              </a:solidFill>
              <a:latin typeface="Ubuntu Light"/>
              <a:ea typeface="Ubuntu Light"/>
              <a:cs typeface="Ubuntu Light"/>
              <a:sym typeface="Ubuntu Light"/>
            </a:endParaRPr>
          </a:p>
        </p:txBody>
      </p:sp>
      <p:pic>
        <p:nvPicPr>
          <p:cNvPr id="266" name="Google Shape;266;p15"/>
          <p:cNvPicPr preferRelativeResize="0"/>
          <p:nvPr/>
        </p:nvPicPr>
        <p:blipFill rotWithShape="1">
          <a:blip r:embed="rId5">
            <a:alphaModFix/>
          </a:blip>
          <a:srcRect b="0" l="0" r="0" t="0"/>
          <a:stretch/>
        </p:blipFill>
        <p:spPr>
          <a:xfrm>
            <a:off x="106623" y="86340"/>
            <a:ext cx="1704924" cy="1362948"/>
          </a:xfrm>
          <a:prstGeom prst="rect">
            <a:avLst/>
          </a:prstGeom>
          <a:noFill/>
          <a:ln>
            <a:noFill/>
          </a:ln>
        </p:spPr>
      </p:pic>
      <p:sp>
        <p:nvSpPr>
          <p:cNvPr id="267" name="Google Shape;267;p15"/>
          <p:cNvSpPr txBox="1"/>
          <p:nvPr/>
        </p:nvSpPr>
        <p:spPr>
          <a:xfrm>
            <a:off x="2812211" y="415040"/>
            <a:ext cx="6072997"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Quitter son pays d’origine</a:t>
            </a:r>
            <a:endParaRPr b="1" i="0" sz="32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6"/>
          <p:cNvSpPr txBox="1"/>
          <p:nvPr/>
        </p:nvSpPr>
        <p:spPr>
          <a:xfrm>
            <a:off x="1295487" y="1850992"/>
            <a:ext cx="5357607" cy="5465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600"/>
              </a:spcAft>
              <a:buNone/>
            </a:pPr>
            <a:r>
              <a:t/>
            </a:r>
            <a:endParaRPr b="0" i="0" sz="2800" u="none" cap="none" strike="noStrike">
              <a:solidFill>
                <a:schemeClr val="dk1"/>
              </a:solidFill>
              <a:latin typeface="Ubuntu Light"/>
              <a:ea typeface="Ubuntu Light"/>
              <a:cs typeface="Ubuntu Light"/>
              <a:sym typeface="Ubuntu Light"/>
            </a:endParaRPr>
          </a:p>
        </p:txBody>
      </p:sp>
      <p:sp>
        <p:nvSpPr>
          <p:cNvPr id="273" name="Google Shape;273;p16"/>
          <p:cNvSpPr txBox="1"/>
          <p:nvPr/>
        </p:nvSpPr>
        <p:spPr>
          <a:xfrm>
            <a:off x="250167" y="1532767"/>
            <a:ext cx="8184688" cy="1046532"/>
          </a:xfrm>
          <a:prstGeom prst="rect">
            <a:avLst/>
          </a:prstGeom>
          <a:solidFill>
            <a:srgbClr val="5F497A"/>
          </a:solidFill>
          <a:ln>
            <a:noFill/>
          </a:ln>
        </p:spPr>
        <p:txBody>
          <a:bodyPr anchorCtr="0" anchor="t" bIns="91425" lIns="91425" spcFirstLastPara="1" rIns="91425" wrap="square" tIns="91425">
            <a:noAutofit/>
          </a:bodyPr>
          <a:lstStyle/>
          <a:p>
            <a:pPr indent="0" lvl="0" marL="85725" marR="0" rtl="0" algn="l">
              <a:lnSpc>
                <a:spcPct val="100000"/>
              </a:lnSpc>
              <a:spcBef>
                <a:spcPts val="0"/>
              </a:spcBef>
              <a:spcAft>
                <a:spcPts val="0"/>
              </a:spcAft>
              <a:buNone/>
            </a:pPr>
            <a:r>
              <a:rPr b="0" i="0" lang="en-CA" sz="2400" u="none" cap="none" strike="noStrike">
                <a:solidFill>
                  <a:srgbClr val="DDD9C3"/>
                </a:solidFill>
                <a:latin typeface="Ubuntu Light"/>
                <a:ea typeface="Ubuntu Light"/>
                <a:cs typeface="Ubuntu Light"/>
                <a:sym typeface="Ubuntu Light"/>
              </a:rPr>
              <a:t>Les principales raisons de migrer </a:t>
            </a:r>
            <a:endParaRPr/>
          </a:p>
          <a:p>
            <a:pPr indent="-268288" lvl="0" marL="893763" marR="0" rtl="0" algn="l">
              <a:lnSpc>
                <a:spcPct val="100000"/>
              </a:lnSpc>
              <a:spcBef>
                <a:spcPts val="600"/>
              </a:spcBef>
              <a:spcAft>
                <a:spcPts val="600"/>
              </a:spcAft>
              <a:buClr>
                <a:srgbClr val="000000"/>
              </a:buClr>
              <a:buSzPts val="1350"/>
              <a:buFont typeface="Arimo"/>
              <a:buNone/>
            </a:pPr>
            <a:r>
              <a:t/>
            </a:r>
            <a:endParaRPr b="0" i="0" sz="1800" u="none" cap="none" strike="noStrike">
              <a:solidFill>
                <a:srgbClr val="DDD9C3"/>
              </a:solidFill>
              <a:latin typeface="Ubuntu Light"/>
              <a:ea typeface="Ubuntu Light"/>
              <a:cs typeface="Ubuntu Light"/>
              <a:sym typeface="Ubuntu Light"/>
            </a:endParaRPr>
          </a:p>
        </p:txBody>
      </p:sp>
      <p:pic>
        <p:nvPicPr>
          <p:cNvPr id="274" name="Google Shape;274;p16"/>
          <p:cNvPicPr preferRelativeResize="0"/>
          <p:nvPr/>
        </p:nvPicPr>
        <p:blipFill rotWithShape="1">
          <a:blip r:embed="rId3">
            <a:alphaModFix/>
          </a:blip>
          <a:srcRect b="0" l="0" r="0" t="0"/>
          <a:stretch/>
        </p:blipFill>
        <p:spPr>
          <a:xfrm>
            <a:off x="636646" y="2297523"/>
            <a:ext cx="2110057" cy="1186127"/>
          </a:xfrm>
          <a:prstGeom prst="rect">
            <a:avLst/>
          </a:prstGeom>
          <a:noFill/>
          <a:ln>
            <a:noFill/>
          </a:ln>
        </p:spPr>
      </p:pic>
      <p:pic>
        <p:nvPicPr>
          <p:cNvPr id="275" name="Google Shape;275;p16"/>
          <p:cNvPicPr preferRelativeResize="0"/>
          <p:nvPr/>
        </p:nvPicPr>
        <p:blipFill rotWithShape="1">
          <a:blip r:embed="rId4">
            <a:alphaModFix/>
          </a:blip>
          <a:srcRect b="0" l="0" r="0" t="0"/>
          <a:stretch/>
        </p:blipFill>
        <p:spPr>
          <a:xfrm>
            <a:off x="880791" y="3660664"/>
            <a:ext cx="1903023" cy="1233333"/>
          </a:xfrm>
          <a:prstGeom prst="rect">
            <a:avLst/>
          </a:prstGeom>
          <a:noFill/>
          <a:ln>
            <a:noFill/>
          </a:ln>
        </p:spPr>
      </p:pic>
      <p:pic>
        <p:nvPicPr>
          <p:cNvPr id="276" name="Google Shape;276;p16"/>
          <p:cNvPicPr preferRelativeResize="0"/>
          <p:nvPr/>
        </p:nvPicPr>
        <p:blipFill rotWithShape="1">
          <a:blip r:embed="rId5">
            <a:alphaModFix/>
          </a:blip>
          <a:srcRect b="0" l="0" r="0" t="0"/>
          <a:stretch/>
        </p:blipFill>
        <p:spPr>
          <a:xfrm>
            <a:off x="3606374" y="3633398"/>
            <a:ext cx="1931251" cy="1285160"/>
          </a:xfrm>
          <a:prstGeom prst="rect">
            <a:avLst/>
          </a:prstGeom>
          <a:noFill/>
          <a:ln>
            <a:noFill/>
          </a:ln>
        </p:spPr>
      </p:pic>
      <p:pic>
        <p:nvPicPr>
          <p:cNvPr id="277" name="Google Shape;277;p16"/>
          <p:cNvPicPr preferRelativeResize="0"/>
          <p:nvPr/>
        </p:nvPicPr>
        <p:blipFill rotWithShape="1">
          <a:blip r:embed="rId6">
            <a:alphaModFix/>
          </a:blip>
          <a:srcRect b="0" l="0" r="0" t="0"/>
          <a:stretch/>
        </p:blipFill>
        <p:spPr>
          <a:xfrm>
            <a:off x="6435299" y="2290498"/>
            <a:ext cx="1818881" cy="1188293"/>
          </a:xfrm>
          <a:prstGeom prst="rect">
            <a:avLst/>
          </a:prstGeom>
          <a:noFill/>
          <a:ln>
            <a:noFill/>
          </a:ln>
        </p:spPr>
      </p:pic>
      <p:pic>
        <p:nvPicPr>
          <p:cNvPr id="278" name="Google Shape;278;p16"/>
          <p:cNvPicPr preferRelativeResize="0"/>
          <p:nvPr/>
        </p:nvPicPr>
        <p:blipFill rotWithShape="1">
          <a:blip r:embed="rId7">
            <a:alphaModFix/>
          </a:blip>
          <a:srcRect b="0" l="0" r="0" t="0"/>
          <a:stretch/>
        </p:blipFill>
        <p:spPr>
          <a:xfrm>
            <a:off x="6325687" y="3604681"/>
            <a:ext cx="1928493" cy="1285160"/>
          </a:xfrm>
          <a:prstGeom prst="rect">
            <a:avLst/>
          </a:prstGeom>
          <a:noFill/>
          <a:ln>
            <a:noFill/>
          </a:ln>
        </p:spPr>
      </p:pic>
      <p:sp>
        <p:nvSpPr>
          <p:cNvPr id="279" name="Google Shape;279;p16"/>
          <p:cNvSpPr txBox="1"/>
          <p:nvPr/>
        </p:nvSpPr>
        <p:spPr>
          <a:xfrm>
            <a:off x="1231786" y="3114318"/>
            <a:ext cx="155202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1800" u="none" cap="none" strike="noStrike">
                <a:solidFill>
                  <a:schemeClr val="lt2"/>
                </a:solidFill>
                <a:latin typeface="Ubuntu Light"/>
                <a:ea typeface="Ubuntu Light"/>
                <a:cs typeface="Ubuntu Light"/>
                <a:sym typeface="Ubuntu Light"/>
              </a:rPr>
              <a:t>Personnelles</a:t>
            </a:r>
            <a:endParaRPr b="1" i="0" sz="1800" u="none" cap="none" strike="noStrike">
              <a:solidFill>
                <a:schemeClr val="lt2"/>
              </a:solidFill>
              <a:latin typeface="Ubuntu Light"/>
              <a:ea typeface="Ubuntu Light"/>
              <a:cs typeface="Ubuntu Light"/>
              <a:sym typeface="Ubuntu Light"/>
            </a:endParaRPr>
          </a:p>
        </p:txBody>
      </p:sp>
      <p:sp>
        <p:nvSpPr>
          <p:cNvPr id="280" name="Google Shape;280;p16"/>
          <p:cNvSpPr txBox="1"/>
          <p:nvPr/>
        </p:nvSpPr>
        <p:spPr>
          <a:xfrm>
            <a:off x="6325687" y="4546423"/>
            <a:ext cx="143500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1800" u="none" cap="none" strike="noStrike">
                <a:solidFill>
                  <a:schemeClr val="lt2"/>
                </a:solidFill>
                <a:latin typeface="Ubuntu Light"/>
                <a:ea typeface="Ubuntu Light"/>
                <a:cs typeface="Ubuntu Light"/>
                <a:sym typeface="Ubuntu Light"/>
              </a:rPr>
              <a:t>Climatiques</a:t>
            </a:r>
            <a:endParaRPr b="1" i="0" sz="1800" u="none" cap="none" strike="noStrike">
              <a:solidFill>
                <a:schemeClr val="lt2"/>
              </a:solidFill>
              <a:latin typeface="Ubuntu Light"/>
              <a:ea typeface="Ubuntu Light"/>
              <a:cs typeface="Ubuntu Light"/>
              <a:sym typeface="Ubuntu Light"/>
            </a:endParaRPr>
          </a:p>
        </p:txBody>
      </p:sp>
      <p:sp>
        <p:nvSpPr>
          <p:cNvPr id="281" name="Google Shape;281;p16"/>
          <p:cNvSpPr txBox="1"/>
          <p:nvPr/>
        </p:nvSpPr>
        <p:spPr>
          <a:xfrm>
            <a:off x="850598" y="4584301"/>
            <a:ext cx="125066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1800" u="none" cap="none" strike="noStrike">
                <a:solidFill>
                  <a:schemeClr val="lt2"/>
                </a:solidFill>
                <a:latin typeface="Ubuntu Light"/>
                <a:ea typeface="Ubuntu Light"/>
                <a:cs typeface="Ubuntu Light"/>
                <a:sym typeface="Ubuntu Light"/>
              </a:rPr>
              <a:t>Politiques</a:t>
            </a:r>
            <a:endParaRPr b="1" i="0" sz="1800" u="none" cap="none" strike="noStrike">
              <a:solidFill>
                <a:schemeClr val="lt2"/>
              </a:solidFill>
              <a:latin typeface="Ubuntu Light"/>
              <a:ea typeface="Ubuntu Light"/>
              <a:cs typeface="Ubuntu Light"/>
              <a:sym typeface="Ubuntu Light"/>
            </a:endParaRPr>
          </a:p>
        </p:txBody>
      </p:sp>
      <p:sp>
        <p:nvSpPr>
          <p:cNvPr id="282" name="Google Shape;282;p16"/>
          <p:cNvSpPr txBox="1"/>
          <p:nvPr/>
        </p:nvSpPr>
        <p:spPr>
          <a:xfrm>
            <a:off x="7300187" y="3109500"/>
            <a:ext cx="1106400" cy="369300"/>
          </a:xfrm>
          <a:prstGeom prst="rect">
            <a:avLst/>
          </a:prstGeom>
          <a:noFill/>
          <a:ln>
            <a:noFill/>
          </a:ln>
          <a:effectLst>
            <a:outerShdw blurRad="50800" rotWithShape="0" algn="ctr" dir="5400000" dist="50800">
              <a:srgbClr val="000000">
                <a:alpha val="98823"/>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1800" u="none" cap="none" strike="noStrike">
                <a:solidFill>
                  <a:schemeClr val="lt2"/>
                </a:solidFill>
                <a:latin typeface="Ubuntu Light"/>
                <a:ea typeface="Ubuntu Light"/>
                <a:cs typeface="Ubuntu Light"/>
                <a:sym typeface="Ubuntu Light"/>
              </a:rPr>
              <a:t>Violence</a:t>
            </a:r>
            <a:endParaRPr b="1" i="0" sz="1800" u="none" cap="none" strike="noStrike">
              <a:solidFill>
                <a:schemeClr val="lt2"/>
              </a:solidFill>
              <a:latin typeface="Ubuntu Light"/>
              <a:ea typeface="Ubuntu Light"/>
              <a:cs typeface="Ubuntu Light"/>
              <a:sym typeface="Ubuntu Light"/>
            </a:endParaRPr>
          </a:p>
        </p:txBody>
      </p:sp>
      <p:pic>
        <p:nvPicPr>
          <p:cNvPr id="283" name="Google Shape;283;p16"/>
          <p:cNvPicPr preferRelativeResize="0"/>
          <p:nvPr/>
        </p:nvPicPr>
        <p:blipFill rotWithShape="1">
          <a:blip r:embed="rId8">
            <a:alphaModFix/>
          </a:blip>
          <a:srcRect b="0" l="0" r="0" t="0"/>
          <a:stretch/>
        </p:blipFill>
        <p:spPr>
          <a:xfrm>
            <a:off x="3683213" y="2293704"/>
            <a:ext cx="1777574" cy="1189946"/>
          </a:xfrm>
          <a:prstGeom prst="rect">
            <a:avLst/>
          </a:prstGeom>
          <a:noFill/>
          <a:ln>
            <a:noFill/>
          </a:ln>
        </p:spPr>
      </p:pic>
      <p:sp>
        <p:nvSpPr>
          <p:cNvPr id="284" name="Google Shape;284;p16"/>
          <p:cNvSpPr txBox="1"/>
          <p:nvPr/>
        </p:nvSpPr>
        <p:spPr>
          <a:xfrm>
            <a:off x="4501764" y="4592682"/>
            <a:ext cx="103586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1800" u="none" cap="none" strike="noStrike">
                <a:solidFill>
                  <a:schemeClr val="lt2"/>
                </a:solidFill>
                <a:latin typeface="Ubuntu Light"/>
                <a:ea typeface="Ubuntu Light"/>
                <a:cs typeface="Ubuntu Light"/>
                <a:sym typeface="Ubuntu Light"/>
              </a:rPr>
              <a:t>Sociales</a:t>
            </a:r>
            <a:endParaRPr b="1" i="0" sz="1800" u="none" cap="none" strike="noStrike">
              <a:solidFill>
                <a:schemeClr val="lt2"/>
              </a:solidFill>
              <a:latin typeface="Ubuntu Light"/>
              <a:ea typeface="Ubuntu Light"/>
              <a:cs typeface="Ubuntu Light"/>
              <a:sym typeface="Ubuntu Light"/>
            </a:endParaRPr>
          </a:p>
        </p:txBody>
      </p:sp>
      <p:sp>
        <p:nvSpPr>
          <p:cNvPr id="285" name="Google Shape;285;p16"/>
          <p:cNvSpPr txBox="1"/>
          <p:nvPr/>
        </p:nvSpPr>
        <p:spPr>
          <a:xfrm>
            <a:off x="3699365" y="3158820"/>
            <a:ext cx="1590500" cy="369332"/>
          </a:xfrm>
          <a:prstGeom prst="rect">
            <a:avLst/>
          </a:prstGeom>
          <a:noFill/>
          <a:ln>
            <a:noFill/>
          </a:ln>
          <a:effectLst>
            <a:outerShdw blurRad="50800" rotWithShape="0" algn="ctr" dir="5400000" dist="50800">
              <a:srgbClr val="000000">
                <a:alpha val="98823"/>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1800" u="none" cap="none" strike="noStrike">
                <a:solidFill>
                  <a:schemeClr val="lt2"/>
                </a:solidFill>
                <a:latin typeface="Ubuntu Light"/>
                <a:ea typeface="Ubuntu Light"/>
                <a:cs typeface="Ubuntu Light"/>
                <a:sym typeface="Ubuntu Light"/>
              </a:rPr>
              <a:t>Économiques</a:t>
            </a:r>
            <a:endParaRPr b="1" i="0" sz="1800" u="none" cap="none" strike="noStrike">
              <a:solidFill>
                <a:schemeClr val="lt2"/>
              </a:solidFill>
              <a:latin typeface="Ubuntu Light"/>
              <a:ea typeface="Ubuntu Light"/>
              <a:cs typeface="Ubuntu Light"/>
              <a:sym typeface="Ubuntu Light"/>
            </a:endParaRPr>
          </a:p>
        </p:txBody>
      </p:sp>
      <p:pic>
        <p:nvPicPr>
          <p:cNvPr id="286" name="Google Shape;286;p16"/>
          <p:cNvPicPr preferRelativeResize="0"/>
          <p:nvPr/>
        </p:nvPicPr>
        <p:blipFill rotWithShape="1">
          <a:blip r:embed="rId9">
            <a:alphaModFix/>
          </a:blip>
          <a:srcRect b="0" l="0" r="0" t="0"/>
          <a:stretch/>
        </p:blipFill>
        <p:spPr>
          <a:xfrm>
            <a:off x="106623" y="86340"/>
            <a:ext cx="1704924" cy="1362948"/>
          </a:xfrm>
          <a:prstGeom prst="rect">
            <a:avLst/>
          </a:prstGeom>
          <a:noFill/>
          <a:ln>
            <a:noFill/>
          </a:ln>
        </p:spPr>
      </p:pic>
      <p:sp>
        <p:nvSpPr>
          <p:cNvPr id="287" name="Google Shape;287;p16"/>
          <p:cNvSpPr txBox="1"/>
          <p:nvPr/>
        </p:nvSpPr>
        <p:spPr>
          <a:xfrm>
            <a:off x="2812211" y="415040"/>
            <a:ext cx="6072997"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Quitter son pays d’origine</a:t>
            </a:r>
            <a:endParaRPr b="1" i="0" sz="32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grpSp>
        <p:nvGrpSpPr>
          <p:cNvPr id="292" name="Google Shape;292;p17"/>
          <p:cNvGrpSpPr/>
          <p:nvPr/>
        </p:nvGrpSpPr>
        <p:grpSpPr>
          <a:xfrm>
            <a:off x="1295487" y="1850992"/>
            <a:ext cx="6200867" cy="2384577"/>
            <a:chOff x="1295487" y="1850992"/>
            <a:chExt cx="6200867" cy="2384577"/>
          </a:xfrm>
        </p:grpSpPr>
        <p:sp>
          <p:nvSpPr>
            <p:cNvPr id="293" name="Google Shape;293;p17"/>
            <p:cNvSpPr txBox="1"/>
            <p:nvPr/>
          </p:nvSpPr>
          <p:spPr>
            <a:xfrm>
              <a:off x="1295487" y="1850992"/>
              <a:ext cx="5357607" cy="5465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600"/>
                </a:spcAft>
                <a:buNone/>
              </a:pPr>
              <a:r>
                <a:t/>
              </a:r>
              <a:endParaRPr b="0" i="0" sz="2800" u="none" cap="none" strike="noStrike">
                <a:solidFill>
                  <a:schemeClr val="dk1"/>
                </a:solidFill>
                <a:latin typeface="Ubuntu Light"/>
                <a:ea typeface="Ubuntu Light"/>
                <a:cs typeface="Ubuntu Light"/>
                <a:sym typeface="Ubuntu Light"/>
              </a:endParaRPr>
            </a:p>
          </p:txBody>
        </p:sp>
        <p:sp>
          <p:nvSpPr>
            <p:cNvPr id="294" name="Google Shape;294;p17"/>
            <p:cNvSpPr txBox="1"/>
            <p:nvPr/>
          </p:nvSpPr>
          <p:spPr>
            <a:xfrm>
              <a:off x="3329795" y="2202732"/>
              <a:ext cx="2518913" cy="636451"/>
            </a:xfrm>
            <a:prstGeom prst="rect">
              <a:avLst/>
            </a:prstGeom>
            <a:solidFill>
              <a:srgbClr val="5F497A"/>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600"/>
                </a:spcAft>
                <a:buNone/>
              </a:pPr>
              <a:r>
                <a:rPr b="0" i="0" lang="en-CA" sz="2400" u="none" cap="none" strike="noStrike">
                  <a:solidFill>
                    <a:srgbClr val="DDD9C3"/>
                  </a:solidFill>
                  <a:latin typeface="Ubuntu Light"/>
                  <a:ea typeface="Ubuntu Light"/>
                  <a:cs typeface="Ubuntu Light"/>
                  <a:sym typeface="Ubuntu Light"/>
                </a:rPr>
                <a:t>Tes réactions?</a:t>
              </a:r>
              <a:endParaRPr b="0" i="0" sz="2400" u="none" cap="none" strike="noStrike">
                <a:solidFill>
                  <a:srgbClr val="DDD9C3"/>
                </a:solidFill>
                <a:latin typeface="Ubuntu Light"/>
                <a:ea typeface="Ubuntu Light"/>
                <a:cs typeface="Ubuntu Light"/>
                <a:sym typeface="Ubuntu Light"/>
              </a:endParaRPr>
            </a:p>
          </p:txBody>
        </p:sp>
        <p:sp>
          <p:nvSpPr>
            <p:cNvPr id="295" name="Google Shape;295;p17"/>
            <p:cNvSpPr/>
            <p:nvPr/>
          </p:nvSpPr>
          <p:spPr>
            <a:xfrm>
              <a:off x="5986732" y="2725946"/>
              <a:ext cx="1509622" cy="819510"/>
            </a:xfrm>
            <a:prstGeom prst="wedgeEllipseCallout">
              <a:avLst>
                <a:gd fmla="val -68088" name="adj1"/>
                <a:gd fmla="val -16701" name="adj2"/>
              </a:avLst>
            </a:prstGeom>
            <a:solidFill>
              <a:srgbClr val="CC6600"/>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CA" sz="4000" u="none" cap="none" strike="noStrike">
                  <a:solidFill>
                    <a:schemeClr val="lt1"/>
                  </a:solidFill>
                  <a:latin typeface="Arial"/>
                  <a:ea typeface="Arial"/>
                  <a:cs typeface="Arial"/>
                  <a:sym typeface="Arial"/>
                </a:rPr>
                <a:t></a:t>
              </a:r>
              <a:endParaRPr b="0" i="0" sz="4000" u="none" cap="none" strike="noStrike">
                <a:solidFill>
                  <a:schemeClr val="lt1"/>
                </a:solidFill>
                <a:latin typeface="Arial"/>
                <a:ea typeface="Arial"/>
                <a:cs typeface="Arial"/>
                <a:sym typeface="Arial"/>
              </a:endParaRPr>
            </a:p>
          </p:txBody>
        </p:sp>
        <p:sp>
          <p:nvSpPr>
            <p:cNvPr id="296" name="Google Shape;296;p17"/>
            <p:cNvSpPr/>
            <p:nvPr/>
          </p:nvSpPr>
          <p:spPr>
            <a:xfrm>
              <a:off x="5293744" y="3119887"/>
              <a:ext cx="1167441" cy="770625"/>
            </a:xfrm>
            <a:prstGeom prst="wedgeEllipseCallout">
              <a:avLst>
                <a:gd fmla="val -78912" name="adj1"/>
                <a:gd fmla="val -47448" name="adj2"/>
              </a:avLst>
            </a:prstGeom>
            <a:solidFill>
              <a:srgbClr val="76923C"/>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2800" u="none" cap="none" strike="noStrike">
                  <a:solidFill>
                    <a:schemeClr val="lt1"/>
                  </a:solidFill>
                  <a:latin typeface="Arial"/>
                  <a:ea typeface="Arial"/>
                  <a:cs typeface="Arial"/>
                  <a:sym typeface="Arial"/>
                </a:rPr>
                <a:t></a:t>
              </a:r>
              <a:endParaRPr b="0" i="0" sz="2800" u="none" cap="none" strike="noStrike">
                <a:solidFill>
                  <a:schemeClr val="lt1"/>
                </a:solidFill>
                <a:latin typeface="Arial"/>
                <a:ea typeface="Arial"/>
                <a:cs typeface="Arial"/>
                <a:sym typeface="Arial"/>
              </a:endParaRPr>
            </a:p>
          </p:txBody>
        </p:sp>
        <p:sp>
          <p:nvSpPr>
            <p:cNvPr id="297" name="Google Shape;297;p17"/>
            <p:cNvSpPr/>
            <p:nvPr/>
          </p:nvSpPr>
          <p:spPr>
            <a:xfrm>
              <a:off x="4091794" y="3349925"/>
              <a:ext cx="1463616" cy="885644"/>
            </a:xfrm>
            <a:prstGeom prst="wedgeEllipseCallout">
              <a:avLst>
                <a:gd fmla="val -24033" name="adj1"/>
                <a:gd fmla="val -67370" name="adj2"/>
              </a:avLst>
            </a:prstGeom>
            <a:solidFill>
              <a:srgbClr val="953734"/>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2400" u="none" cap="none" strike="noStrike">
                  <a:solidFill>
                    <a:schemeClr val="lt1"/>
                  </a:solidFill>
                  <a:latin typeface="Arial"/>
                  <a:ea typeface="Arial"/>
                  <a:cs typeface="Arial"/>
                  <a:sym typeface="Arial"/>
                </a:rPr>
                <a:t></a:t>
              </a:r>
              <a:endParaRPr b="1" i="0" sz="2400" u="none" cap="none" strike="noStrike">
                <a:solidFill>
                  <a:schemeClr val="lt1"/>
                </a:solidFill>
                <a:latin typeface="Arial"/>
                <a:ea typeface="Arial"/>
                <a:cs typeface="Arial"/>
                <a:sym typeface="Arial"/>
              </a:endParaRPr>
            </a:p>
          </p:txBody>
        </p:sp>
        <p:sp>
          <p:nvSpPr>
            <p:cNvPr id="298" name="Google Shape;298;p17"/>
            <p:cNvSpPr/>
            <p:nvPr/>
          </p:nvSpPr>
          <p:spPr>
            <a:xfrm>
              <a:off x="2855345" y="3312543"/>
              <a:ext cx="948905" cy="785003"/>
            </a:xfrm>
            <a:prstGeom prst="wedgeEllipseCallout">
              <a:avLst>
                <a:gd fmla="val 59022" name="adj1"/>
                <a:gd fmla="val -67920" name="adj2"/>
              </a:avLst>
            </a:prstGeom>
            <a:solidFill>
              <a:srgbClr val="F79E1E"/>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2800" u="none" cap="none" strike="noStrike">
                  <a:solidFill>
                    <a:schemeClr val="lt1"/>
                  </a:solidFill>
                  <a:latin typeface="Arial"/>
                  <a:ea typeface="Arial"/>
                  <a:cs typeface="Arial"/>
                  <a:sym typeface="Arial"/>
                </a:rPr>
                <a:t>🖑</a:t>
              </a:r>
              <a:endParaRPr b="1" i="0" sz="2800" u="none" cap="none" strike="noStrike">
                <a:solidFill>
                  <a:schemeClr val="lt1"/>
                </a:solidFill>
                <a:latin typeface="Arial"/>
                <a:ea typeface="Arial"/>
                <a:cs typeface="Arial"/>
                <a:sym typeface="Arial"/>
              </a:endParaRPr>
            </a:p>
          </p:txBody>
        </p:sp>
        <p:sp>
          <p:nvSpPr>
            <p:cNvPr id="299" name="Google Shape;299;p17"/>
            <p:cNvSpPr/>
            <p:nvPr/>
          </p:nvSpPr>
          <p:spPr>
            <a:xfrm>
              <a:off x="2078967" y="2846718"/>
              <a:ext cx="1049546" cy="799382"/>
            </a:xfrm>
            <a:prstGeom prst="wedgeEllipseCallout">
              <a:avLst>
                <a:gd fmla="val 83945" name="adj1"/>
                <a:gd fmla="val -13270" name="adj2"/>
              </a:avLst>
            </a:prstGeom>
            <a:solidFill>
              <a:srgbClr val="31859B"/>
            </a:solidFill>
            <a:ln>
              <a:noFill/>
            </a:ln>
            <a:effectLst>
              <a:outerShdw blurRad="508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2800" u="none" cap="none" strike="noStrike">
                  <a:solidFill>
                    <a:schemeClr val="lt1"/>
                  </a:solidFill>
                  <a:latin typeface="Ubuntu Light"/>
                  <a:ea typeface="Ubuntu Light"/>
                  <a:cs typeface="Ubuntu Light"/>
                  <a:sym typeface="Ubuntu Light"/>
                </a:rPr>
                <a:t>?</a:t>
              </a:r>
              <a:endParaRPr b="1" i="0" sz="2800" u="none" cap="none" strike="noStrike">
                <a:solidFill>
                  <a:schemeClr val="lt1"/>
                </a:solidFill>
                <a:latin typeface="Ubuntu Light"/>
                <a:ea typeface="Ubuntu Light"/>
                <a:cs typeface="Ubuntu Light"/>
                <a:sym typeface="Ubuntu Light"/>
              </a:endParaRPr>
            </a:p>
          </p:txBody>
        </p:sp>
      </p:grpSp>
      <p:pic>
        <p:nvPicPr>
          <p:cNvPr id="300" name="Google Shape;300;p17"/>
          <p:cNvPicPr preferRelativeResize="0"/>
          <p:nvPr/>
        </p:nvPicPr>
        <p:blipFill rotWithShape="1">
          <a:blip r:embed="rId3">
            <a:alphaModFix/>
          </a:blip>
          <a:srcRect b="0" l="0" r="0" t="0"/>
          <a:stretch/>
        </p:blipFill>
        <p:spPr>
          <a:xfrm>
            <a:off x="106623" y="86340"/>
            <a:ext cx="1704924" cy="1362948"/>
          </a:xfrm>
          <a:prstGeom prst="rect">
            <a:avLst/>
          </a:prstGeom>
          <a:noFill/>
          <a:ln>
            <a:noFill/>
          </a:ln>
        </p:spPr>
      </p:pic>
      <p:sp>
        <p:nvSpPr>
          <p:cNvPr id="301" name="Google Shape;301;p17"/>
          <p:cNvSpPr txBox="1"/>
          <p:nvPr/>
        </p:nvSpPr>
        <p:spPr>
          <a:xfrm>
            <a:off x="2812211" y="415040"/>
            <a:ext cx="6072997"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Quitter son pays d’origine</a:t>
            </a:r>
            <a:endParaRPr b="1" i="0" sz="32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8"/>
          <p:cNvSpPr txBox="1"/>
          <p:nvPr/>
        </p:nvSpPr>
        <p:spPr>
          <a:xfrm>
            <a:off x="3668484" y="999815"/>
            <a:ext cx="5200073" cy="535071"/>
          </a:xfrm>
          <a:prstGeom prst="rect">
            <a:avLst/>
          </a:prstGeom>
          <a:solidFill>
            <a:srgbClr val="5F497A"/>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600"/>
              </a:spcAft>
              <a:buNone/>
            </a:pPr>
            <a:r>
              <a:rPr b="0" i="0" lang="en-CA" sz="2400" u="none" cap="none" strike="noStrike">
                <a:solidFill>
                  <a:srgbClr val="DDD9C3"/>
                </a:solidFill>
                <a:latin typeface="Ubuntu Light"/>
                <a:ea typeface="Ubuntu Light"/>
                <a:cs typeface="Ubuntu Light"/>
                <a:sym typeface="Ubuntu Light"/>
              </a:rPr>
              <a:t>Faire partie de la solution</a:t>
            </a:r>
            <a:endParaRPr/>
          </a:p>
        </p:txBody>
      </p:sp>
      <p:pic>
        <p:nvPicPr>
          <p:cNvPr id="307" name="Google Shape;307;p18"/>
          <p:cNvPicPr preferRelativeResize="0"/>
          <p:nvPr/>
        </p:nvPicPr>
        <p:blipFill rotWithShape="1">
          <a:blip r:embed="rId3">
            <a:alphaModFix/>
          </a:blip>
          <a:srcRect b="0" l="0" r="0" t="0"/>
          <a:stretch/>
        </p:blipFill>
        <p:spPr>
          <a:xfrm>
            <a:off x="286604" y="1947618"/>
            <a:ext cx="2627440" cy="2352327"/>
          </a:xfrm>
          <a:prstGeom prst="rect">
            <a:avLst/>
          </a:prstGeom>
          <a:noFill/>
          <a:ln>
            <a:noFill/>
          </a:ln>
        </p:spPr>
      </p:pic>
      <p:pic>
        <p:nvPicPr>
          <p:cNvPr id="308" name="Google Shape;308;p18"/>
          <p:cNvPicPr preferRelativeResize="0"/>
          <p:nvPr/>
        </p:nvPicPr>
        <p:blipFill rotWithShape="1">
          <a:blip r:embed="rId4">
            <a:alphaModFix/>
          </a:blip>
          <a:srcRect b="0" l="0" r="0" t="0"/>
          <a:stretch/>
        </p:blipFill>
        <p:spPr>
          <a:xfrm>
            <a:off x="3320313" y="1910346"/>
            <a:ext cx="2503374" cy="2389599"/>
          </a:xfrm>
          <a:prstGeom prst="rect">
            <a:avLst/>
          </a:prstGeom>
          <a:noFill/>
          <a:ln>
            <a:noFill/>
          </a:ln>
        </p:spPr>
      </p:pic>
      <p:pic>
        <p:nvPicPr>
          <p:cNvPr id="309" name="Google Shape;309;p18"/>
          <p:cNvPicPr preferRelativeResize="0"/>
          <p:nvPr/>
        </p:nvPicPr>
        <p:blipFill rotWithShape="1">
          <a:blip r:embed="rId5">
            <a:alphaModFix/>
          </a:blip>
          <a:srcRect b="0" l="0" r="0" t="0"/>
          <a:stretch/>
        </p:blipFill>
        <p:spPr>
          <a:xfrm>
            <a:off x="6116421" y="1910346"/>
            <a:ext cx="2773909" cy="2389599"/>
          </a:xfrm>
          <a:prstGeom prst="rect">
            <a:avLst/>
          </a:prstGeom>
          <a:noFill/>
          <a:ln>
            <a:noFill/>
          </a:ln>
        </p:spPr>
      </p:pic>
      <p:pic>
        <p:nvPicPr>
          <p:cNvPr id="310" name="Google Shape;310;p18"/>
          <p:cNvPicPr preferRelativeResize="0"/>
          <p:nvPr/>
        </p:nvPicPr>
        <p:blipFill rotWithShape="1">
          <a:blip r:embed="rId6">
            <a:alphaModFix/>
          </a:blip>
          <a:srcRect b="0" l="0" r="0" t="0"/>
          <a:stretch/>
        </p:blipFill>
        <p:spPr>
          <a:xfrm>
            <a:off x="106623" y="86340"/>
            <a:ext cx="1704924" cy="1362948"/>
          </a:xfrm>
          <a:prstGeom prst="rect">
            <a:avLst/>
          </a:prstGeom>
          <a:noFill/>
          <a:ln>
            <a:noFill/>
          </a:ln>
        </p:spPr>
      </p:pic>
      <p:sp>
        <p:nvSpPr>
          <p:cNvPr id="311" name="Google Shape;311;p18"/>
          <p:cNvSpPr txBox="1"/>
          <p:nvPr/>
        </p:nvSpPr>
        <p:spPr>
          <a:xfrm>
            <a:off x="2812211" y="415040"/>
            <a:ext cx="6072997"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Quitter son pays d’origine</a:t>
            </a:r>
            <a:endParaRPr b="1" i="0" sz="32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descr="https://upload.wikimedia.org/wikipedia/commons/e/ec/Migrants_in_Hungary_2015_Aug_011.jpg" id="316" name="Google Shape;316;p19"/>
          <p:cNvPicPr preferRelativeResize="0"/>
          <p:nvPr/>
        </p:nvPicPr>
        <p:blipFill rotWithShape="1">
          <a:blip r:embed="rId3">
            <a:alphaModFix/>
          </a:blip>
          <a:srcRect b="0" l="0" r="0" t="0"/>
          <a:stretch/>
        </p:blipFill>
        <p:spPr>
          <a:xfrm>
            <a:off x="2481943" y="86340"/>
            <a:ext cx="5950857" cy="3967237"/>
          </a:xfrm>
          <a:prstGeom prst="rect">
            <a:avLst/>
          </a:prstGeom>
          <a:noFill/>
          <a:ln>
            <a:noFill/>
          </a:ln>
        </p:spPr>
      </p:pic>
      <p:sp>
        <p:nvSpPr>
          <p:cNvPr id="317" name="Google Shape;317;p19"/>
          <p:cNvSpPr txBox="1"/>
          <p:nvPr/>
        </p:nvSpPr>
        <p:spPr>
          <a:xfrm>
            <a:off x="0" y="3573840"/>
            <a:ext cx="8882743" cy="156966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CA" sz="4800" u="none" cap="none" strike="noStrike">
                <a:solidFill>
                  <a:srgbClr val="31859B"/>
                </a:solidFill>
                <a:latin typeface="Ubuntu Light"/>
                <a:ea typeface="Ubuntu Light"/>
                <a:cs typeface="Ubuntu Light"/>
                <a:sym typeface="Ubuntu Light"/>
              </a:rPr>
              <a:t>À la recherche </a:t>
            </a:r>
            <a:endParaRPr/>
          </a:p>
          <a:p>
            <a:pPr indent="0" lvl="0" marL="0" marR="0" rtl="0" algn="r">
              <a:lnSpc>
                <a:spcPct val="100000"/>
              </a:lnSpc>
              <a:spcBef>
                <a:spcPts val="0"/>
              </a:spcBef>
              <a:spcAft>
                <a:spcPts val="0"/>
              </a:spcAft>
              <a:buNone/>
            </a:pPr>
            <a:r>
              <a:rPr b="1" i="0" lang="en-CA" sz="4800" u="none" cap="none" strike="noStrike">
                <a:solidFill>
                  <a:srgbClr val="31859B"/>
                </a:solidFill>
                <a:latin typeface="Ubuntu Light"/>
                <a:ea typeface="Ubuntu Light"/>
                <a:cs typeface="Ubuntu Light"/>
                <a:sym typeface="Ubuntu Light"/>
              </a:rPr>
              <a:t>d’une terre d’accueil</a:t>
            </a:r>
            <a:endParaRPr b="1" i="0" sz="4800" u="none" cap="none" strike="noStrike">
              <a:solidFill>
                <a:srgbClr val="31859B"/>
              </a:solidFill>
              <a:latin typeface="Ubuntu Light"/>
              <a:ea typeface="Ubuntu Light"/>
              <a:cs typeface="Ubuntu Light"/>
              <a:sym typeface="Ubuntu Light"/>
            </a:endParaRPr>
          </a:p>
        </p:txBody>
      </p:sp>
      <p:pic>
        <p:nvPicPr>
          <p:cNvPr id="318" name="Google Shape;318;p19"/>
          <p:cNvPicPr preferRelativeResize="0"/>
          <p:nvPr/>
        </p:nvPicPr>
        <p:blipFill rotWithShape="1">
          <a:blip r:embed="rId4">
            <a:alphaModFix/>
          </a:blip>
          <a:srcRect b="0" l="0" r="0" t="0"/>
          <a:stretch/>
        </p:blipFill>
        <p:spPr>
          <a:xfrm>
            <a:off x="106623" y="86340"/>
            <a:ext cx="1704924" cy="13629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0"/>
          <p:cNvSpPr/>
          <p:nvPr/>
        </p:nvSpPr>
        <p:spPr>
          <a:xfrm>
            <a:off x="251520" y="1853304"/>
            <a:ext cx="5241097" cy="2662267"/>
          </a:xfrm>
          <a:prstGeom prst="rect">
            <a:avLst/>
          </a:prstGeom>
          <a:solidFill>
            <a:srgbClr val="76923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CA" sz="1800" u="none" cap="none" strike="noStrike">
                <a:solidFill>
                  <a:srgbClr val="DDD9C3"/>
                </a:solidFill>
                <a:latin typeface="Ubuntu Light"/>
                <a:ea typeface="Ubuntu Light"/>
                <a:cs typeface="Ubuntu Light"/>
                <a:sym typeface="Ubuntu Light"/>
              </a:rPr>
              <a:t>Après plusieurs semaines de voyage à pieds, en autobus, en bateau, à te cacher pour éviter les soldats et les zones de conflit, tu arrives enfin dans un camp de réfugiés à Terre-Neuve. </a:t>
            </a:r>
            <a:endParaRPr/>
          </a:p>
          <a:p>
            <a:pPr indent="0" lvl="0" marL="0" marR="0" rtl="0" algn="ctr">
              <a:lnSpc>
                <a:spcPct val="100000"/>
              </a:lnSpc>
              <a:spcBef>
                <a:spcPts val="600"/>
              </a:spcBef>
              <a:spcAft>
                <a:spcPts val="0"/>
              </a:spcAft>
              <a:buNone/>
            </a:pPr>
            <a:r>
              <a:rPr b="0" i="1" lang="en-CA" sz="1800" u="none" cap="none" strike="noStrike">
                <a:solidFill>
                  <a:srgbClr val="DDD9C3"/>
                </a:solidFill>
                <a:latin typeface="Ubuntu Light"/>
                <a:ea typeface="Ubuntu Light"/>
                <a:cs typeface="Ubuntu Light"/>
                <a:sym typeface="Ubuntu Light"/>
              </a:rPr>
              <a:t>Hébergé pendant de nombreux mois dans une tente, parmi des centaines d’autres familles, on t’annonce que tu vas pouvoir aller t’installer en Corée du Sud, en Asie, pour refaire ta vie…</a:t>
            </a:r>
            <a:endParaRPr/>
          </a:p>
          <a:p>
            <a:pPr indent="0" lvl="0" marL="0" marR="0" rtl="0" algn="ctr">
              <a:lnSpc>
                <a:spcPct val="100000"/>
              </a:lnSpc>
              <a:spcBef>
                <a:spcPts val="0"/>
              </a:spcBef>
              <a:spcAft>
                <a:spcPts val="0"/>
              </a:spcAft>
              <a:buNone/>
            </a:pPr>
            <a:r>
              <a:t/>
            </a:r>
            <a:endParaRPr b="0" i="1" sz="1800" u="none" cap="none" strike="noStrike">
              <a:solidFill>
                <a:srgbClr val="DDD9C3"/>
              </a:solidFill>
              <a:latin typeface="Ubuntu Light"/>
              <a:ea typeface="Ubuntu Light"/>
              <a:cs typeface="Ubuntu Light"/>
              <a:sym typeface="Ubuntu Light"/>
            </a:endParaRPr>
          </a:p>
        </p:txBody>
      </p:sp>
      <p:sp>
        <p:nvSpPr>
          <p:cNvPr descr="Syrie, Réfugiés, Grèce, Turquie, Guerre, Europe" id="324" name="Google Shape;324;p20"/>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325" name="Google Shape;325;p20"/>
          <p:cNvPicPr preferRelativeResize="0"/>
          <p:nvPr/>
        </p:nvPicPr>
        <p:blipFill rotWithShape="1">
          <a:blip r:embed="rId3">
            <a:alphaModFix/>
          </a:blip>
          <a:srcRect b="0" l="0" r="0" t="0"/>
          <a:stretch/>
        </p:blipFill>
        <p:spPr>
          <a:xfrm>
            <a:off x="5607210" y="1943654"/>
            <a:ext cx="3432714" cy="2481566"/>
          </a:xfrm>
          <a:prstGeom prst="rect">
            <a:avLst/>
          </a:prstGeom>
          <a:noFill/>
          <a:ln>
            <a:noFill/>
          </a:ln>
        </p:spPr>
      </p:pic>
      <p:pic>
        <p:nvPicPr>
          <p:cNvPr id="326" name="Google Shape;326;p20"/>
          <p:cNvPicPr preferRelativeResize="0"/>
          <p:nvPr/>
        </p:nvPicPr>
        <p:blipFill rotWithShape="1">
          <a:blip r:embed="rId4">
            <a:alphaModFix/>
          </a:blip>
          <a:srcRect b="0" l="0" r="0" t="0"/>
          <a:stretch/>
        </p:blipFill>
        <p:spPr>
          <a:xfrm>
            <a:off x="106623" y="86340"/>
            <a:ext cx="1704924" cy="1362948"/>
          </a:xfrm>
          <a:prstGeom prst="rect">
            <a:avLst/>
          </a:prstGeom>
          <a:noFill/>
          <a:ln>
            <a:noFill/>
          </a:ln>
        </p:spPr>
      </p:pic>
      <p:sp>
        <p:nvSpPr>
          <p:cNvPr id="327" name="Google Shape;327;p20"/>
          <p:cNvSpPr txBox="1"/>
          <p:nvPr/>
        </p:nvSpPr>
        <p:spPr>
          <a:xfrm>
            <a:off x="1811547" y="415040"/>
            <a:ext cx="7073661"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À la recherche d’une terre d’accueil</a:t>
            </a:r>
            <a:endParaRPr b="1" i="0" sz="3200" u="none" cap="none" strike="noStrike">
              <a:solidFill>
                <a:srgbClr val="DDD9C3"/>
              </a:solidFill>
              <a:latin typeface="Ubuntu Light"/>
              <a:ea typeface="Ubuntu Light"/>
              <a:cs typeface="Ubuntu Light"/>
              <a:sym typeface="Ubuntu Light"/>
            </a:endParaRPr>
          </a:p>
        </p:txBody>
      </p:sp>
      <p:sp>
        <p:nvSpPr>
          <p:cNvPr id="328" name="Google Shape;328;p20"/>
          <p:cNvSpPr txBox="1"/>
          <p:nvPr/>
        </p:nvSpPr>
        <p:spPr>
          <a:xfrm>
            <a:off x="2485631" y="1306784"/>
            <a:ext cx="3006987" cy="54652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600"/>
              </a:spcAft>
              <a:buNone/>
            </a:pPr>
            <a:r>
              <a:rPr b="0" i="1" lang="en-CA" sz="2800" u="none" cap="none" strike="noStrike">
                <a:solidFill>
                  <a:srgbClr val="5F497A"/>
                </a:solidFill>
                <a:latin typeface="Ubuntu Light"/>
                <a:ea typeface="Ubuntu Light"/>
                <a:cs typeface="Ubuntu Light"/>
                <a:sym typeface="Ubuntu Light"/>
              </a:rPr>
              <a:t>Imagine que…</a:t>
            </a:r>
            <a:endParaRPr b="0" i="1" sz="2800" u="none" cap="none" strike="noStrike">
              <a:solidFill>
                <a:srgbClr val="5F497A"/>
              </a:solidFill>
              <a:latin typeface="Ubuntu Light"/>
              <a:ea typeface="Ubuntu Light"/>
              <a:cs typeface="Ubuntu Light"/>
              <a:sym typeface="Ubuntu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descr="shinkiari, pakistan, camp, tents, children, trees, nature, outside, refugees, row, woman" id="333" name="Google Shape;333;p21"/>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334" name="Google Shape;334;p21"/>
          <p:cNvPicPr preferRelativeResize="0"/>
          <p:nvPr/>
        </p:nvPicPr>
        <p:blipFill rotWithShape="1">
          <a:blip r:embed="rId3">
            <a:alphaModFix/>
          </a:blip>
          <a:srcRect b="0" l="0" r="0" t="0"/>
          <a:stretch/>
        </p:blipFill>
        <p:spPr>
          <a:xfrm>
            <a:off x="5634718" y="2345302"/>
            <a:ext cx="3416300" cy="2224477"/>
          </a:xfrm>
          <a:prstGeom prst="rect">
            <a:avLst/>
          </a:prstGeom>
          <a:noFill/>
          <a:ln>
            <a:noFill/>
          </a:ln>
        </p:spPr>
      </p:pic>
      <p:pic>
        <p:nvPicPr>
          <p:cNvPr id="335" name="Google Shape;335;p21"/>
          <p:cNvPicPr preferRelativeResize="0"/>
          <p:nvPr/>
        </p:nvPicPr>
        <p:blipFill rotWithShape="1">
          <a:blip r:embed="rId4">
            <a:alphaModFix/>
          </a:blip>
          <a:srcRect b="0" l="0" r="0" t="0"/>
          <a:stretch/>
        </p:blipFill>
        <p:spPr>
          <a:xfrm>
            <a:off x="106623" y="86340"/>
            <a:ext cx="1704924" cy="1362948"/>
          </a:xfrm>
          <a:prstGeom prst="rect">
            <a:avLst/>
          </a:prstGeom>
          <a:noFill/>
          <a:ln>
            <a:noFill/>
          </a:ln>
        </p:spPr>
      </p:pic>
      <p:sp>
        <p:nvSpPr>
          <p:cNvPr id="336" name="Google Shape;336;p21"/>
          <p:cNvSpPr/>
          <p:nvPr/>
        </p:nvSpPr>
        <p:spPr>
          <a:xfrm>
            <a:off x="251520" y="1857103"/>
            <a:ext cx="5252569" cy="3077205"/>
          </a:xfrm>
          <a:prstGeom prst="rect">
            <a:avLst/>
          </a:prstGeom>
          <a:solidFill>
            <a:srgbClr val="76923C"/>
          </a:solidFill>
          <a:ln>
            <a:noFill/>
          </a:ln>
        </p:spPr>
        <p:txBody>
          <a:bodyPr anchorCtr="0" anchor="t" bIns="45700" lIns="91425" spcFirstLastPara="1" rIns="91425" wrap="square" tIns="45700">
            <a:spAutoFit/>
          </a:bodyPr>
          <a:lstStyle/>
          <a:p>
            <a:pPr indent="0" lvl="0" marL="180975" marR="0" rtl="0" algn="r">
              <a:lnSpc>
                <a:spcPct val="100000"/>
              </a:lnSpc>
              <a:spcBef>
                <a:spcPts val="0"/>
              </a:spcBef>
              <a:spcAft>
                <a:spcPts val="0"/>
              </a:spcAft>
              <a:buNone/>
            </a:pPr>
            <a:r>
              <a:rPr b="0" i="1" lang="en-CA" sz="2000" u="none" cap="none" strike="noStrike">
                <a:solidFill>
                  <a:srgbClr val="DDD9C3"/>
                </a:solidFill>
                <a:latin typeface="Ubuntu Light"/>
                <a:ea typeface="Ubuntu Light"/>
                <a:cs typeface="Ubuntu Light"/>
                <a:sym typeface="Ubuntu Light"/>
              </a:rPr>
              <a:t>Oups! Finalement, les démarches s’annoncent plus longues que prévues. Tu vas devoir rester un an de plus dans le camp de réfugiés. </a:t>
            </a:r>
            <a:endParaRPr/>
          </a:p>
          <a:p>
            <a:pPr indent="0" lvl="0" marL="180975" marR="0" rtl="0" algn="r">
              <a:lnSpc>
                <a:spcPct val="100000"/>
              </a:lnSpc>
              <a:spcBef>
                <a:spcPts val="0"/>
              </a:spcBef>
              <a:spcAft>
                <a:spcPts val="0"/>
              </a:spcAft>
              <a:buNone/>
            </a:pPr>
            <a:r>
              <a:rPr b="0" i="1" lang="en-CA" sz="2000" u="none" cap="none" strike="noStrike">
                <a:solidFill>
                  <a:srgbClr val="DDD9C3"/>
                </a:solidFill>
                <a:latin typeface="Ubuntu Light"/>
                <a:ea typeface="Ubuntu Light"/>
                <a:cs typeface="Ubuntu Light"/>
                <a:sym typeface="Ubuntu Light"/>
              </a:rPr>
              <a:t>Et puis d’autres délais s’ajoutent.</a:t>
            </a:r>
            <a:endParaRPr/>
          </a:p>
          <a:p>
            <a:pPr indent="0" lvl="0" marL="180975" marR="0" rtl="0" algn="r">
              <a:lnSpc>
                <a:spcPct val="100000"/>
              </a:lnSpc>
              <a:spcBef>
                <a:spcPts val="0"/>
              </a:spcBef>
              <a:spcAft>
                <a:spcPts val="0"/>
              </a:spcAft>
              <a:buNone/>
            </a:pPr>
            <a:r>
              <a:rPr b="0" i="1" lang="en-CA" sz="2000" u="none" cap="none" strike="noStrike">
                <a:solidFill>
                  <a:srgbClr val="DDD9C3"/>
                </a:solidFill>
                <a:latin typeface="Ubuntu Light"/>
                <a:ea typeface="Ubuntu Light"/>
                <a:cs typeface="Ubuntu Light"/>
                <a:sym typeface="Ubuntu Light"/>
              </a:rPr>
              <a:t>Et cela fait maintenant 5 ans que tu vis dans le camp…</a:t>
            </a:r>
            <a:endParaRPr b="0" i="1" sz="2000" u="none" cap="none" strike="noStrike">
              <a:solidFill>
                <a:srgbClr val="DDD9C3"/>
              </a:solidFill>
              <a:latin typeface="Ubuntu Light"/>
              <a:ea typeface="Ubuntu Light"/>
              <a:cs typeface="Ubuntu Light"/>
              <a:sym typeface="Ubuntu Light"/>
            </a:endParaRPr>
          </a:p>
          <a:p>
            <a:pPr indent="0" lvl="0" marL="180975" marR="0" rtl="0" algn="r">
              <a:lnSpc>
                <a:spcPct val="100000"/>
              </a:lnSpc>
              <a:spcBef>
                <a:spcPts val="1200"/>
              </a:spcBef>
              <a:spcAft>
                <a:spcPts val="0"/>
              </a:spcAft>
              <a:buNone/>
            </a:pPr>
            <a:r>
              <a:rPr b="0" i="0" lang="en-CA" sz="2000" u="none" cap="none" strike="noStrike">
                <a:solidFill>
                  <a:srgbClr val="DDD9C3"/>
                </a:solidFill>
                <a:latin typeface="Ubuntu Light"/>
                <a:ea typeface="Ubuntu Light"/>
                <a:cs typeface="Ubuntu Light"/>
                <a:sym typeface="Ubuntu Light"/>
              </a:rPr>
              <a:t>Comment réagis-tu? </a:t>
            </a:r>
            <a:endParaRPr/>
          </a:p>
          <a:p>
            <a:pPr indent="0" lvl="0" marL="180975" marR="0" rtl="0" algn="r">
              <a:lnSpc>
                <a:spcPct val="100000"/>
              </a:lnSpc>
              <a:spcBef>
                <a:spcPts val="0"/>
              </a:spcBef>
              <a:spcAft>
                <a:spcPts val="0"/>
              </a:spcAft>
              <a:buNone/>
            </a:pPr>
            <a:r>
              <a:rPr b="0" i="0" lang="en-CA" sz="2000" u="none" cap="none" strike="noStrike">
                <a:solidFill>
                  <a:srgbClr val="DDD9C3"/>
                </a:solidFill>
                <a:latin typeface="Ubuntu Light"/>
                <a:ea typeface="Ubuntu Light"/>
                <a:cs typeface="Ubuntu Light"/>
                <a:sym typeface="Ubuntu Light"/>
              </a:rPr>
              <a:t>Quel âge auras-tu dans 5 ans?</a:t>
            </a:r>
            <a:endParaRPr b="0" i="0" sz="1400" u="none" cap="none" strike="noStrike">
              <a:solidFill>
                <a:srgbClr val="DDD9C3"/>
              </a:solidFill>
              <a:latin typeface="Arial"/>
              <a:ea typeface="Arial"/>
              <a:cs typeface="Arial"/>
              <a:sym typeface="Arial"/>
            </a:endParaRPr>
          </a:p>
        </p:txBody>
      </p:sp>
      <p:sp>
        <p:nvSpPr>
          <p:cNvPr id="337" name="Google Shape;337;p21"/>
          <p:cNvSpPr txBox="1"/>
          <p:nvPr/>
        </p:nvSpPr>
        <p:spPr>
          <a:xfrm>
            <a:off x="1811547" y="415040"/>
            <a:ext cx="7073661"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À la recherche d’une terre d’accueil</a:t>
            </a:r>
            <a:endParaRPr b="1" i="0" sz="3200" u="none" cap="none" strike="noStrike">
              <a:solidFill>
                <a:srgbClr val="DDD9C3"/>
              </a:solidFill>
              <a:latin typeface="Ubuntu Light"/>
              <a:ea typeface="Ubuntu Light"/>
              <a:cs typeface="Ubuntu Light"/>
              <a:sym typeface="Ubuntu Light"/>
            </a:endParaRPr>
          </a:p>
        </p:txBody>
      </p:sp>
      <p:sp>
        <p:nvSpPr>
          <p:cNvPr id="338" name="Google Shape;338;p21"/>
          <p:cNvSpPr txBox="1"/>
          <p:nvPr/>
        </p:nvSpPr>
        <p:spPr>
          <a:xfrm>
            <a:off x="2485631" y="1306784"/>
            <a:ext cx="3006987" cy="54652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600"/>
              </a:spcAft>
              <a:buNone/>
            </a:pPr>
            <a:r>
              <a:rPr b="0" i="1" lang="en-CA" sz="2800" u="none" cap="none" strike="noStrike">
                <a:solidFill>
                  <a:srgbClr val="5F497A"/>
                </a:solidFill>
                <a:latin typeface="Ubuntu Light"/>
                <a:ea typeface="Ubuntu Light"/>
                <a:cs typeface="Ubuntu Light"/>
                <a:sym typeface="Ubuntu Light"/>
              </a:rPr>
              <a:t>Imagine que…</a:t>
            </a:r>
            <a:endParaRPr b="0" i="1" sz="2800" u="none" cap="none" strike="noStrike">
              <a:solidFill>
                <a:srgbClr val="5F497A"/>
              </a:solidFill>
              <a:latin typeface="Ubuntu Light"/>
              <a:ea typeface="Ubuntu Light"/>
              <a:cs typeface="Ubuntu Light"/>
              <a:sym typeface="Ubuntu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graphicFrame>
        <p:nvGraphicFramePr>
          <p:cNvPr id="343" name="Google Shape;343;p22"/>
          <p:cNvGraphicFramePr/>
          <p:nvPr/>
        </p:nvGraphicFramePr>
        <p:xfrm>
          <a:off x="2405742" y="2929218"/>
          <a:ext cx="3000000" cy="3000000"/>
        </p:xfrm>
        <a:graphic>
          <a:graphicData uri="http://schemas.openxmlformats.org/drawingml/2006/table">
            <a:tbl>
              <a:tblPr bandRow="1" firstRow="1">
                <a:noFill/>
                <a:tableStyleId>{E6714B25-CC15-4D61-9FE5-8A3CC788A968}</a:tableStyleId>
              </a:tblPr>
              <a:tblGrid>
                <a:gridCol w="3240000"/>
                <a:gridCol w="3240000"/>
              </a:tblGrid>
              <a:tr h="900000">
                <a:tc>
                  <a:txBody>
                    <a:bodyPr/>
                    <a:lstStyle/>
                    <a:p>
                      <a:pPr indent="0" lvl="0" marL="0" marR="0" rtl="0" algn="r">
                        <a:spcBef>
                          <a:spcPts val="0"/>
                        </a:spcBef>
                        <a:spcAft>
                          <a:spcPts val="0"/>
                        </a:spcAft>
                        <a:buNone/>
                      </a:pPr>
                      <a:r>
                        <a:rPr lang="en-CA" sz="1800" u="none" cap="none" strike="noStrike">
                          <a:solidFill>
                            <a:schemeClr val="lt2"/>
                          </a:solidFill>
                          <a:latin typeface="Ubuntu Light"/>
                          <a:ea typeface="Ubuntu Light"/>
                          <a:cs typeface="Ubuntu Light"/>
                          <a:sym typeface="Ubuntu Light"/>
                        </a:rPr>
                        <a:t>Migrent dans les pays  voisins, pauvres aussi</a:t>
                      </a:r>
                      <a:endParaRPr sz="1800" u="none" cap="none" strike="noStrike">
                        <a:solidFill>
                          <a:schemeClr val="lt2"/>
                        </a:solidFill>
                        <a:latin typeface="Ubuntu Light"/>
                        <a:ea typeface="Ubuntu Light"/>
                        <a:cs typeface="Ubuntu Light"/>
                        <a:sym typeface="Ubuntu Light"/>
                      </a:endParaRPr>
                    </a:p>
                  </a:txBody>
                  <a:tcPr marT="90000" marB="90000" marR="90000" marL="90000" anchor="ctr">
                    <a:solidFill>
                      <a:srgbClr val="953734"/>
                    </a:solidFill>
                  </a:tcPr>
                </a:tc>
                <a:tc>
                  <a:txBody>
                    <a:bodyPr/>
                    <a:lstStyle/>
                    <a:p>
                      <a:pPr indent="0" lvl="0" marL="0" marR="0" rtl="0" algn="r">
                        <a:spcBef>
                          <a:spcPts val="0"/>
                        </a:spcBef>
                        <a:spcAft>
                          <a:spcPts val="0"/>
                        </a:spcAft>
                        <a:buNone/>
                      </a:pPr>
                      <a:r>
                        <a:rPr b="1" lang="en-CA" sz="1800" u="none" cap="none" strike="noStrike">
                          <a:solidFill>
                            <a:schemeClr val="lt2"/>
                          </a:solidFill>
                          <a:latin typeface="Ubuntu Light"/>
                          <a:ea typeface="Ubuntu Light"/>
                          <a:cs typeface="Ubuntu Light"/>
                          <a:sym typeface="Ubuntu Light"/>
                        </a:rPr>
                        <a:t>Migrent dans les pays    riches comme le Canada</a:t>
                      </a:r>
                      <a:endParaRPr b="1" sz="1800" u="none" cap="none" strike="noStrike">
                        <a:solidFill>
                          <a:schemeClr val="lt2"/>
                        </a:solidFill>
                        <a:latin typeface="Ubuntu Light"/>
                        <a:ea typeface="Ubuntu Light"/>
                        <a:cs typeface="Ubuntu Light"/>
                        <a:sym typeface="Ubuntu Light"/>
                      </a:endParaRPr>
                    </a:p>
                  </a:txBody>
                  <a:tcPr marT="90000" marB="90000" marR="90000" marL="90000" anchor="ctr">
                    <a:solidFill>
                      <a:srgbClr val="31859B"/>
                    </a:solidFill>
                  </a:tcPr>
                </a:tc>
              </a:tr>
              <a:tr h="900000">
                <a:tc>
                  <a:txBody>
                    <a:bodyPr/>
                    <a:lstStyle/>
                    <a:p>
                      <a:pPr indent="0" lvl="0" marL="0" marR="0" rtl="0" algn="r">
                        <a:spcBef>
                          <a:spcPts val="0"/>
                        </a:spcBef>
                        <a:spcAft>
                          <a:spcPts val="0"/>
                        </a:spcAft>
                        <a:buNone/>
                      </a:pPr>
                      <a:r>
                        <a:rPr b="1" lang="en-CA" sz="1800" u="none" cap="none" strike="noStrike">
                          <a:solidFill>
                            <a:schemeClr val="lt2"/>
                          </a:solidFill>
                          <a:latin typeface="Ubuntu Light"/>
                          <a:ea typeface="Ubuntu Light"/>
                          <a:cs typeface="Ubuntu Light"/>
                          <a:sym typeface="Ubuntu Light"/>
                        </a:rPr>
                        <a:t>Restent chez eux</a:t>
                      </a:r>
                      <a:endParaRPr b="1" sz="1800" u="none" cap="none" strike="noStrike">
                        <a:solidFill>
                          <a:schemeClr val="lt2"/>
                        </a:solidFill>
                        <a:latin typeface="Ubuntu Light"/>
                        <a:ea typeface="Ubuntu Light"/>
                        <a:cs typeface="Ubuntu Light"/>
                        <a:sym typeface="Ubuntu Light"/>
                      </a:endParaRPr>
                    </a:p>
                  </a:txBody>
                  <a:tcPr marT="90000" marB="90000" marR="90000" marL="90000" anchor="ctr">
                    <a:solidFill>
                      <a:srgbClr val="F79E1E"/>
                    </a:solidFill>
                  </a:tcPr>
                </a:tc>
                <a:tc>
                  <a:txBody>
                    <a:bodyPr/>
                    <a:lstStyle/>
                    <a:p>
                      <a:pPr indent="0" lvl="0" marL="0" marR="0" rtl="0" algn="r">
                        <a:spcBef>
                          <a:spcPts val="0"/>
                        </a:spcBef>
                        <a:spcAft>
                          <a:spcPts val="0"/>
                        </a:spcAft>
                        <a:buNone/>
                      </a:pPr>
                      <a:r>
                        <a:rPr b="1" lang="en-CA" sz="1800" u="none" cap="none" strike="noStrike">
                          <a:solidFill>
                            <a:schemeClr val="lt2"/>
                          </a:solidFill>
                          <a:latin typeface="Ubuntu Light"/>
                          <a:ea typeface="Ubuntu Light"/>
                          <a:cs typeface="Ubuntu Light"/>
                          <a:sym typeface="Ubuntu Light"/>
                        </a:rPr>
                        <a:t>Partent en                             Floride l’hiver</a:t>
                      </a:r>
                      <a:endParaRPr b="1" sz="1800" u="none" cap="none" strike="noStrike">
                        <a:solidFill>
                          <a:schemeClr val="lt2"/>
                        </a:solidFill>
                        <a:latin typeface="Ubuntu Light"/>
                        <a:ea typeface="Ubuntu Light"/>
                        <a:cs typeface="Ubuntu Light"/>
                        <a:sym typeface="Ubuntu Light"/>
                      </a:endParaRPr>
                    </a:p>
                  </a:txBody>
                  <a:tcPr marT="90000" marB="90000" marR="90000" marL="90000" anchor="ctr">
                    <a:solidFill>
                      <a:srgbClr val="76923C"/>
                    </a:solidFill>
                  </a:tcPr>
                </a:tc>
              </a:tr>
            </a:tbl>
          </a:graphicData>
        </a:graphic>
      </p:graphicFrame>
      <p:grpSp>
        <p:nvGrpSpPr>
          <p:cNvPr id="344" name="Google Shape;344;p22"/>
          <p:cNvGrpSpPr/>
          <p:nvPr/>
        </p:nvGrpSpPr>
        <p:grpSpPr>
          <a:xfrm>
            <a:off x="2406430" y="3091145"/>
            <a:ext cx="3905250" cy="1489650"/>
            <a:chOff x="2406430" y="3091145"/>
            <a:chExt cx="3905250" cy="1489650"/>
          </a:xfrm>
        </p:grpSpPr>
        <p:sp>
          <p:nvSpPr>
            <p:cNvPr id="345" name="Google Shape;345;p22"/>
            <p:cNvSpPr txBox="1"/>
            <p:nvPr/>
          </p:nvSpPr>
          <p:spPr>
            <a:xfrm>
              <a:off x="2406430" y="3091145"/>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A-</a:t>
              </a:r>
              <a:endParaRPr b="1" i="0" sz="3200" u="none" cap="none" strike="noStrike">
                <a:solidFill>
                  <a:schemeClr val="lt2"/>
                </a:solidFill>
                <a:latin typeface="Arial"/>
                <a:ea typeface="Arial"/>
                <a:cs typeface="Arial"/>
                <a:sym typeface="Arial"/>
              </a:endParaRPr>
            </a:p>
          </p:txBody>
        </p:sp>
        <p:sp>
          <p:nvSpPr>
            <p:cNvPr id="346" name="Google Shape;346;p22"/>
            <p:cNvSpPr txBox="1"/>
            <p:nvPr/>
          </p:nvSpPr>
          <p:spPr>
            <a:xfrm>
              <a:off x="5644930" y="3996020"/>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D-</a:t>
              </a:r>
              <a:endParaRPr b="1" i="0" sz="3200" u="none" cap="none" strike="noStrike">
                <a:solidFill>
                  <a:schemeClr val="lt2"/>
                </a:solidFill>
                <a:latin typeface="Arial"/>
                <a:ea typeface="Arial"/>
                <a:cs typeface="Arial"/>
                <a:sym typeface="Arial"/>
              </a:endParaRPr>
            </a:p>
          </p:txBody>
        </p:sp>
        <p:sp>
          <p:nvSpPr>
            <p:cNvPr id="347" name="Google Shape;347;p22"/>
            <p:cNvSpPr txBox="1"/>
            <p:nvPr/>
          </p:nvSpPr>
          <p:spPr>
            <a:xfrm>
              <a:off x="2425480" y="3996020"/>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C-</a:t>
              </a:r>
              <a:endParaRPr b="1" i="0" sz="3200" u="none" cap="none" strike="noStrike">
                <a:solidFill>
                  <a:schemeClr val="lt2"/>
                </a:solidFill>
                <a:latin typeface="Arial"/>
                <a:ea typeface="Arial"/>
                <a:cs typeface="Arial"/>
                <a:sym typeface="Arial"/>
              </a:endParaRPr>
            </a:p>
          </p:txBody>
        </p:sp>
        <p:sp>
          <p:nvSpPr>
            <p:cNvPr id="348" name="Google Shape;348;p22"/>
            <p:cNvSpPr txBox="1"/>
            <p:nvPr/>
          </p:nvSpPr>
          <p:spPr>
            <a:xfrm>
              <a:off x="5635405" y="3091145"/>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B-</a:t>
              </a:r>
              <a:endParaRPr b="1" i="0" sz="3200" u="none" cap="none" strike="noStrike">
                <a:solidFill>
                  <a:schemeClr val="lt2"/>
                </a:solidFill>
                <a:latin typeface="Arial"/>
                <a:ea typeface="Arial"/>
                <a:cs typeface="Arial"/>
                <a:sym typeface="Arial"/>
              </a:endParaRPr>
            </a:p>
          </p:txBody>
        </p:sp>
      </p:grpSp>
      <p:sp>
        <p:nvSpPr>
          <p:cNvPr id="349" name="Google Shape;349;p22"/>
          <p:cNvSpPr txBox="1"/>
          <p:nvPr/>
        </p:nvSpPr>
        <p:spPr>
          <a:xfrm>
            <a:off x="2415653" y="1905000"/>
            <a:ext cx="6469555" cy="644978"/>
          </a:xfrm>
          <a:prstGeom prst="rect">
            <a:avLst/>
          </a:prstGeom>
          <a:solidFill>
            <a:srgbClr val="5F49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600"/>
              </a:spcAft>
              <a:buNone/>
            </a:pPr>
            <a:r>
              <a:rPr b="0" i="0" lang="en-CA" sz="2200" u="none" cap="none" strike="noStrike">
                <a:solidFill>
                  <a:srgbClr val="DDD9C3"/>
                </a:solidFill>
                <a:latin typeface="Ubuntu Light"/>
                <a:ea typeface="Ubuntu Light"/>
                <a:cs typeface="Ubuntu Light"/>
                <a:sym typeface="Ubuntu Light"/>
              </a:rPr>
              <a:t>Les gens des pays les plus pauvres:</a:t>
            </a:r>
            <a:endParaRPr b="0" i="0" sz="2200" u="none" cap="none" strike="noStrike">
              <a:solidFill>
                <a:srgbClr val="DDD9C3"/>
              </a:solidFill>
              <a:latin typeface="Ubuntu Light"/>
              <a:ea typeface="Ubuntu Light"/>
              <a:cs typeface="Ubuntu Light"/>
              <a:sym typeface="Ubuntu Light"/>
            </a:endParaRPr>
          </a:p>
        </p:txBody>
      </p:sp>
      <p:sp>
        <p:nvSpPr>
          <p:cNvPr id="350" name="Google Shape;350;p22"/>
          <p:cNvSpPr/>
          <p:nvPr/>
        </p:nvSpPr>
        <p:spPr>
          <a:xfrm>
            <a:off x="2320506" y="3892417"/>
            <a:ext cx="3314899" cy="817606"/>
          </a:xfrm>
          <a:custGeom>
            <a:rect b="b" l="l" r="r" t="t"/>
            <a:pathLst>
              <a:path extrusionOk="0" h="700480" w="2131196">
                <a:moveTo>
                  <a:pt x="744554" y="75283"/>
                </a:moveTo>
                <a:cubicBezTo>
                  <a:pt x="625648" y="64397"/>
                  <a:pt x="506743" y="53512"/>
                  <a:pt x="382813" y="80308"/>
                </a:cubicBezTo>
                <a:cubicBezTo>
                  <a:pt x="258883" y="107104"/>
                  <a:pt x="9349" y="151484"/>
                  <a:pt x="975" y="236057"/>
                </a:cubicBezTo>
                <a:cubicBezTo>
                  <a:pt x="-7399" y="320630"/>
                  <a:pt x="32795" y="512386"/>
                  <a:pt x="332571" y="587749"/>
                </a:cubicBezTo>
                <a:cubicBezTo>
                  <a:pt x="632347" y="663112"/>
                  <a:pt x="1500692" y="728426"/>
                  <a:pt x="1799630" y="688233"/>
                </a:cubicBezTo>
                <a:cubicBezTo>
                  <a:pt x="2098569" y="648040"/>
                  <a:pt x="2149648" y="439536"/>
                  <a:pt x="2126202" y="346589"/>
                </a:cubicBezTo>
                <a:cubicBezTo>
                  <a:pt x="2102756" y="253642"/>
                  <a:pt x="1851547" y="185815"/>
                  <a:pt x="1658954" y="130549"/>
                </a:cubicBezTo>
                <a:cubicBezTo>
                  <a:pt x="1466361" y="75283"/>
                  <a:pt x="1104619" y="35927"/>
                  <a:pt x="970641" y="14993"/>
                </a:cubicBezTo>
                <a:cubicBezTo>
                  <a:pt x="836663" y="-5941"/>
                  <a:pt x="845874" y="-498"/>
                  <a:pt x="855085" y="4945"/>
                </a:cubicBezTo>
              </a:path>
            </a:pathLst>
          </a:custGeom>
          <a:noFill/>
          <a:ln cap="flat" cmpd="sng" w="50800">
            <a:solidFill>
              <a:srgbClr val="C0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2"/>
              </a:solidFill>
              <a:latin typeface="Arial"/>
              <a:ea typeface="Arial"/>
              <a:cs typeface="Arial"/>
              <a:sym typeface="Arial"/>
            </a:endParaRPr>
          </a:p>
        </p:txBody>
      </p:sp>
      <p:sp>
        <p:nvSpPr>
          <p:cNvPr id="351" name="Google Shape;351;p22"/>
          <p:cNvSpPr/>
          <p:nvPr/>
        </p:nvSpPr>
        <p:spPr>
          <a:xfrm>
            <a:off x="2308310" y="2867801"/>
            <a:ext cx="3338623" cy="871869"/>
          </a:xfrm>
          <a:custGeom>
            <a:rect b="b" l="l" r="r" t="t"/>
            <a:pathLst>
              <a:path extrusionOk="0" h="700480" w="2131196">
                <a:moveTo>
                  <a:pt x="744554" y="75283"/>
                </a:moveTo>
                <a:cubicBezTo>
                  <a:pt x="625648" y="64397"/>
                  <a:pt x="506743" y="53512"/>
                  <a:pt x="382813" y="80308"/>
                </a:cubicBezTo>
                <a:cubicBezTo>
                  <a:pt x="258883" y="107104"/>
                  <a:pt x="9349" y="151484"/>
                  <a:pt x="975" y="236057"/>
                </a:cubicBezTo>
                <a:cubicBezTo>
                  <a:pt x="-7399" y="320630"/>
                  <a:pt x="32795" y="512386"/>
                  <a:pt x="332571" y="587749"/>
                </a:cubicBezTo>
                <a:cubicBezTo>
                  <a:pt x="632347" y="663112"/>
                  <a:pt x="1500692" y="728426"/>
                  <a:pt x="1799630" y="688233"/>
                </a:cubicBezTo>
                <a:cubicBezTo>
                  <a:pt x="2098569" y="648040"/>
                  <a:pt x="2149648" y="439536"/>
                  <a:pt x="2126202" y="346589"/>
                </a:cubicBezTo>
                <a:cubicBezTo>
                  <a:pt x="2102756" y="253642"/>
                  <a:pt x="1851547" y="185815"/>
                  <a:pt x="1658954" y="130549"/>
                </a:cubicBezTo>
                <a:cubicBezTo>
                  <a:pt x="1466361" y="75283"/>
                  <a:pt x="1104619" y="35927"/>
                  <a:pt x="970641" y="14993"/>
                </a:cubicBezTo>
                <a:cubicBezTo>
                  <a:pt x="836663" y="-5941"/>
                  <a:pt x="845874" y="-498"/>
                  <a:pt x="855085" y="4945"/>
                </a:cubicBezTo>
              </a:path>
            </a:pathLst>
          </a:custGeom>
          <a:noFill/>
          <a:ln cap="flat" cmpd="sng" w="50800">
            <a:solidFill>
              <a:srgbClr val="C0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2"/>
              </a:solidFill>
              <a:latin typeface="Arial"/>
              <a:ea typeface="Arial"/>
              <a:cs typeface="Arial"/>
              <a:sym typeface="Arial"/>
            </a:endParaRPr>
          </a:p>
        </p:txBody>
      </p:sp>
      <p:pic>
        <p:nvPicPr>
          <p:cNvPr id="352" name="Google Shape;352;p22"/>
          <p:cNvPicPr preferRelativeResize="0"/>
          <p:nvPr/>
        </p:nvPicPr>
        <p:blipFill rotWithShape="1">
          <a:blip r:embed="rId3">
            <a:alphaModFix/>
          </a:blip>
          <a:srcRect b="0" l="0" r="0" t="0"/>
          <a:stretch/>
        </p:blipFill>
        <p:spPr>
          <a:xfrm>
            <a:off x="106623" y="86340"/>
            <a:ext cx="1704924" cy="1362948"/>
          </a:xfrm>
          <a:prstGeom prst="rect">
            <a:avLst/>
          </a:prstGeom>
          <a:noFill/>
          <a:ln>
            <a:noFill/>
          </a:ln>
        </p:spPr>
      </p:pic>
      <p:sp>
        <p:nvSpPr>
          <p:cNvPr id="353" name="Google Shape;353;p22"/>
          <p:cNvSpPr txBox="1"/>
          <p:nvPr/>
        </p:nvSpPr>
        <p:spPr>
          <a:xfrm>
            <a:off x="1811547" y="415040"/>
            <a:ext cx="7073661"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À la recherche d’une terre d’accueil</a:t>
            </a:r>
            <a:endParaRPr b="1" i="0" sz="3200" u="none" cap="none" strike="noStrike">
              <a:solidFill>
                <a:srgbClr val="DDD9C3"/>
              </a:solidFill>
              <a:latin typeface="Ubuntu Light"/>
              <a:ea typeface="Ubuntu Light"/>
              <a:cs typeface="Ubuntu Light"/>
              <a:sym typeface="Ubuntu Light"/>
            </a:endParaRPr>
          </a:p>
        </p:txBody>
      </p:sp>
      <p:grpSp>
        <p:nvGrpSpPr>
          <p:cNvPr id="354" name="Google Shape;354;p22"/>
          <p:cNvGrpSpPr/>
          <p:nvPr/>
        </p:nvGrpSpPr>
        <p:grpSpPr>
          <a:xfrm>
            <a:off x="255674" y="2409219"/>
            <a:ext cx="1633558" cy="1574853"/>
            <a:chOff x="157567" y="2389619"/>
            <a:chExt cx="1633558" cy="1574853"/>
          </a:xfrm>
        </p:grpSpPr>
        <p:sp>
          <p:nvSpPr>
            <p:cNvPr id="355" name="Google Shape;355;p22"/>
            <p:cNvSpPr txBox="1"/>
            <p:nvPr/>
          </p:nvSpPr>
          <p:spPr>
            <a:xfrm rot="-2105176">
              <a:off x="1011033" y="2989031"/>
              <a:ext cx="473206" cy="92333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CA" sz="5400" u="none" cap="none" strike="noStrike">
                  <a:solidFill>
                    <a:srgbClr val="000000"/>
                  </a:solidFill>
                  <a:latin typeface="Ubuntu Light"/>
                  <a:ea typeface="Ubuntu Light"/>
                  <a:cs typeface="Ubuntu Light"/>
                  <a:sym typeface="Ubuntu Light"/>
                </a:rPr>
                <a:t>?</a:t>
              </a:r>
              <a:endParaRPr b="1" i="0" sz="5400" u="none" cap="none" strike="noStrike">
                <a:solidFill>
                  <a:srgbClr val="000000"/>
                </a:solidFill>
                <a:latin typeface="Ubuntu Light"/>
                <a:ea typeface="Ubuntu Light"/>
                <a:cs typeface="Ubuntu Light"/>
                <a:sym typeface="Ubuntu Light"/>
              </a:endParaRPr>
            </a:p>
          </p:txBody>
        </p:sp>
        <p:sp>
          <p:nvSpPr>
            <p:cNvPr id="356" name="Google Shape;356;p22"/>
            <p:cNvSpPr/>
            <p:nvPr/>
          </p:nvSpPr>
          <p:spPr>
            <a:xfrm rot="-4013939">
              <a:off x="266990" y="3195567"/>
              <a:ext cx="412243" cy="510259"/>
            </a:xfrm>
            <a:prstGeom prst="rect">
              <a:avLst/>
            </a:prstGeom>
            <a:solidFill>
              <a:srgbClr val="953734"/>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Q</a:t>
              </a:r>
              <a:endParaRPr b="1" i="0" sz="3200" u="none" cap="none" strike="noStrike">
                <a:solidFill>
                  <a:srgbClr val="DDD9C3"/>
                </a:solidFill>
                <a:latin typeface="Ubuntu Light"/>
                <a:ea typeface="Ubuntu Light"/>
                <a:cs typeface="Ubuntu Light"/>
                <a:sym typeface="Ubuntu Light"/>
              </a:endParaRPr>
            </a:p>
          </p:txBody>
        </p:sp>
        <p:sp>
          <p:nvSpPr>
            <p:cNvPr id="357" name="Google Shape;357;p22"/>
            <p:cNvSpPr/>
            <p:nvPr/>
          </p:nvSpPr>
          <p:spPr>
            <a:xfrm rot="-2800260">
              <a:off x="446252" y="2734168"/>
              <a:ext cx="412243" cy="510259"/>
            </a:xfrm>
            <a:prstGeom prst="rect">
              <a:avLst/>
            </a:prstGeom>
            <a:solidFill>
              <a:srgbClr val="31859B"/>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U</a:t>
              </a:r>
              <a:endParaRPr b="1" i="0" sz="3200" u="none" cap="none" strike="noStrike">
                <a:solidFill>
                  <a:srgbClr val="DDD9C3"/>
                </a:solidFill>
                <a:latin typeface="Ubuntu Light"/>
                <a:ea typeface="Ubuntu Light"/>
                <a:cs typeface="Ubuntu Light"/>
                <a:sym typeface="Ubuntu Light"/>
              </a:endParaRPr>
            </a:p>
          </p:txBody>
        </p:sp>
        <p:sp>
          <p:nvSpPr>
            <p:cNvPr id="358" name="Google Shape;358;p22"/>
            <p:cNvSpPr/>
            <p:nvPr/>
          </p:nvSpPr>
          <p:spPr>
            <a:xfrm rot="-1667094">
              <a:off x="849903" y="2456288"/>
              <a:ext cx="412243" cy="510259"/>
            </a:xfrm>
            <a:prstGeom prst="rect">
              <a:avLst/>
            </a:prstGeom>
            <a:solidFill>
              <a:srgbClr val="F7941E"/>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I</a:t>
              </a:r>
              <a:endParaRPr b="1" i="0" sz="3200" u="none" cap="none" strike="noStrike">
                <a:solidFill>
                  <a:srgbClr val="DDD9C3"/>
                </a:solidFill>
                <a:latin typeface="Ubuntu Light"/>
                <a:ea typeface="Ubuntu Light"/>
                <a:cs typeface="Ubuntu Light"/>
                <a:sym typeface="Ubuntu Light"/>
              </a:endParaRPr>
            </a:p>
          </p:txBody>
        </p:sp>
        <p:sp>
          <p:nvSpPr>
            <p:cNvPr id="359" name="Google Shape;359;p22"/>
            <p:cNvSpPr/>
            <p:nvPr/>
          </p:nvSpPr>
          <p:spPr>
            <a:xfrm rot="165350">
              <a:off x="1366854" y="2434424"/>
              <a:ext cx="412243" cy="510259"/>
            </a:xfrm>
            <a:prstGeom prst="rect">
              <a:avLst/>
            </a:prstGeom>
            <a:solidFill>
              <a:srgbClr val="76923C"/>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Z</a:t>
              </a:r>
              <a:endParaRPr b="1" i="0" sz="3200" u="none" cap="none" strike="noStrike">
                <a:solidFill>
                  <a:srgbClr val="DDD9C3"/>
                </a:solidFill>
                <a:latin typeface="Ubuntu Light"/>
                <a:ea typeface="Ubuntu Light"/>
                <a:cs typeface="Ubuntu Light"/>
                <a:sym typeface="Ubuntu Ligh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000"/>
                                        <p:tgtEl>
                                          <p:spTgt spid="35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descr="https://lh5.googleusercontent.com/hQUe2p6J2M51EuOvu65oGyPl_kfeGl4cldVc8ZGW_A21qft0_N0ebXBnsYljL9ACYO8-egpCYLg98fB7DcayLQ3yOlp17XD9dumCCHs8c7OnHUaOx_Cfh40pcniAvKtIVnGT1S2Z" id="91" name="Google Shape;91;p5"/>
          <p:cNvPicPr preferRelativeResize="0"/>
          <p:nvPr/>
        </p:nvPicPr>
        <p:blipFill rotWithShape="1">
          <a:blip r:embed="rId3">
            <a:alphaModFix/>
          </a:blip>
          <a:srcRect b="0" l="0" r="0" t="0"/>
          <a:stretch/>
        </p:blipFill>
        <p:spPr>
          <a:xfrm>
            <a:off x="2311873" y="1703157"/>
            <a:ext cx="6573328" cy="3090120"/>
          </a:xfrm>
          <a:prstGeom prst="rect">
            <a:avLst/>
          </a:prstGeom>
          <a:noFill/>
          <a:ln cap="sq" cmpd="sng" w="127000">
            <a:solidFill>
              <a:schemeClr val="lt2"/>
            </a:solidFill>
            <a:prstDash val="solid"/>
            <a:miter lim="800000"/>
            <a:headEnd len="sm" w="sm" type="none"/>
            <a:tailEnd len="sm" w="sm" type="none"/>
          </a:ln>
        </p:spPr>
      </p:pic>
      <p:sp>
        <p:nvSpPr>
          <p:cNvPr id="92" name="Google Shape;92;p5"/>
          <p:cNvSpPr txBox="1"/>
          <p:nvPr/>
        </p:nvSpPr>
        <p:spPr>
          <a:xfrm>
            <a:off x="2191109" y="199102"/>
            <a:ext cx="6832121" cy="1137424"/>
          </a:xfrm>
          <a:prstGeom prst="rect">
            <a:avLst/>
          </a:prstGeom>
          <a:solidFill>
            <a:srgbClr val="5F497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CA" sz="2400" u="none" cap="none" strike="noStrike">
                <a:solidFill>
                  <a:srgbClr val="DDD9C3"/>
                </a:solidFill>
                <a:latin typeface="Ubuntu Light"/>
                <a:ea typeface="Ubuntu Light"/>
                <a:cs typeface="Ubuntu Light"/>
                <a:sym typeface="Ubuntu Light"/>
              </a:rPr>
              <a:t>Apparition de </a:t>
            </a:r>
            <a:r>
              <a:rPr b="0" i="1" lang="en-CA" sz="2400" u="none" cap="none" strike="noStrike">
                <a:solidFill>
                  <a:srgbClr val="DDD9C3"/>
                </a:solidFill>
                <a:latin typeface="Ubuntu Light"/>
                <a:ea typeface="Ubuntu Light"/>
                <a:cs typeface="Ubuntu Light"/>
                <a:sym typeface="Ubuntu Light"/>
              </a:rPr>
              <a:t>l’Homo sapiens </a:t>
            </a:r>
            <a:r>
              <a:rPr b="0" i="0" lang="en-CA" sz="2400" u="none" cap="none" strike="noStrike">
                <a:solidFill>
                  <a:srgbClr val="DDD9C3"/>
                </a:solidFill>
                <a:latin typeface="Ubuntu Light"/>
                <a:ea typeface="Ubuntu Light"/>
                <a:cs typeface="Ubuntu Light"/>
                <a:sym typeface="Ubuntu Light"/>
              </a:rPr>
              <a:t>en Afrique:</a:t>
            </a:r>
            <a:endParaRPr/>
          </a:p>
          <a:p>
            <a:pPr indent="0" lvl="0" marL="0" marR="0" rtl="0" algn="ctr">
              <a:lnSpc>
                <a:spcPct val="100000"/>
              </a:lnSpc>
              <a:spcBef>
                <a:spcPts val="600"/>
              </a:spcBef>
              <a:spcAft>
                <a:spcPts val="600"/>
              </a:spcAft>
              <a:buNone/>
            </a:pPr>
            <a:r>
              <a:rPr b="0" i="0" lang="en-CA" sz="2400" u="none" cap="none" strike="noStrike">
                <a:solidFill>
                  <a:srgbClr val="DDD9C3"/>
                </a:solidFill>
                <a:latin typeface="Ubuntu Light"/>
                <a:ea typeface="Ubuntu Light"/>
                <a:cs typeface="Ubuntu Light"/>
                <a:sym typeface="Ubuntu Light"/>
              </a:rPr>
              <a:t>300 000 ans</a:t>
            </a:r>
            <a:endParaRPr b="0" i="0" sz="2400" u="none" cap="none" strike="noStrike">
              <a:solidFill>
                <a:srgbClr val="DDD9C3"/>
              </a:solidFill>
              <a:latin typeface="Ubuntu Light"/>
              <a:ea typeface="Ubuntu Light"/>
              <a:cs typeface="Ubuntu Light"/>
              <a:sym typeface="Ubuntu Light"/>
            </a:endParaRPr>
          </a:p>
        </p:txBody>
      </p:sp>
      <p:pic>
        <p:nvPicPr>
          <p:cNvPr id="93" name="Google Shape;93;p5"/>
          <p:cNvPicPr preferRelativeResize="0"/>
          <p:nvPr/>
        </p:nvPicPr>
        <p:blipFill rotWithShape="1">
          <a:blip r:embed="rId4">
            <a:alphaModFix/>
          </a:blip>
          <a:srcRect b="0" l="0" r="0" t="0"/>
          <a:stretch/>
        </p:blipFill>
        <p:spPr>
          <a:xfrm>
            <a:off x="106623" y="86340"/>
            <a:ext cx="1704924" cy="1362948"/>
          </a:xfrm>
          <a:prstGeom prst="rect">
            <a:avLst/>
          </a:prstGeom>
          <a:noFill/>
          <a:ln>
            <a:noFill/>
          </a:ln>
        </p:spPr>
      </p:pic>
      <p:sp>
        <p:nvSpPr>
          <p:cNvPr id="94" name="Google Shape;94;p5"/>
          <p:cNvSpPr txBox="1"/>
          <p:nvPr/>
        </p:nvSpPr>
        <p:spPr>
          <a:xfrm>
            <a:off x="34504" y="1910938"/>
            <a:ext cx="2084487" cy="2704941"/>
          </a:xfrm>
          <a:prstGeom prst="rect">
            <a:avLst/>
          </a:prstGeom>
          <a:solidFill>
            <a:srgbClr val="5F497A"/>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en-CA" sz="2400" u="none" cap="none" strike="noStrike">
                <a:solidFill>
                  <a:srgbClr val="DDD9C3"/>
                </a:solidFill>
                <a:latin typeface="Ubuntu Light"/>
                <a:ea typeface="Ubuntu Light"/>
                <a:cs typeface="Ubuntu Light"/>
                <a:sym typeface="Ubuntu Light"/>
              </a:rPr>
              <a:t>Arrivée des premiers autochtones au Québec:</a:t>
            </a:r>
            <a:endParaRPr/>
          </a:p>
          <a:p>
            <a:pPr indent="0" lvl="0" marL="0" marR="0" rtl="0" algn="ctr">
              <a:lnSpc>
                <a:spcPct val="100000"/>
              </a:lnSpc>
              <a:spcBef>
                <a:spcPts val="600"/>
              </a:spcBef>
              <a:spcAft>
                <a:spcPts val="600"/>
              </a:spcAft>
              <a:buNone/>
            </a:pPr>
            <a:r>
              <a:rPr b="0" i="0" lang="en-CA" sz="2400" u="none" cap="none" strike="noStrike">
                <a:solidFill>
                  <a:srgbClr val="DDD9C3"/>
                </a:solidFill>
                <a:latin typeface="Ubuntu Light"/>
                <a:ea typeface="Ubuntu Light"/>
                <a:cs typeface="Ubuntu Light"/>
                <a:sym typeface="Ubuntu Light"/>
              </a:rPr>
              <a:t>Environ            8 000 ans</a:t>
            </a:r>
            <a:endParaRPr b="0" i="0" sz="24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23"/>
          <p:cNvPicPr preferRelativeResize="0"/>
          <p:nvPr/>
        </p:nvPicPr>
        <p:blipFill rotWithShape="1">
          <a:blip r:embed="rId3">
            <a:alphaModFix/>
          </a:blip>
          <a:srcRect b="0" l="0" r="0" t="0"/>
          <a:stretch/>
        </p:blipFill>
        <p:spPr>
          <a:xfrm>
            <a:off x="6157748" y="2046514"/>
            <a:ext cx="2856856" cy="2638194"/>
          </a:xfrm>
          <a:prstGeom prst="rect">
            <a:avLst/>
          </a:prstGeom>
          <a:noFill/>
          <a:ln>
            <a:noFill/>
          </a:ln>
        </p:spPr>
      </p:pic>
      <p:sp>
        <p:nvSpPr>
          <p:cNvPr id="365" name="Google Shape;365;p23"/>
          <p:cNvSpPr/>
          <p:nvPr/>
        </p:nvSpPr>
        <p:spPr>
          <a:xfrm>
            <a:off x="0" y="3535091"/>
            <a:ext cx="5952226" cy="461665"/>
          </a:xfrm>
          <a:prstGeom prst="rect">
            <a:avLst/>
          </a:prstGeom>
          <a:noFill/>
          <a:ln>
            <a:noFill/>
          </a:ln>
        </p:spPr>
        <p:txBody>
          <a:bodyPr anchorCtr="0" anchor="t" bIns="45700" lIns="91425" spcFirstLastPara="1" rIns="91425" wrap="square" tIns="45700">
            <a:spAutoFit/>
          </a:bodyPr>
          <a:lstStyle/>
          <a:p>
            <a:pPr indent="-150812" lvl="0" marL="627063" marR="0" rtl="0" algn="l">
              <a:lnSpc>
                <a:spcPct val="100000"/>
              </a:lnSpc>
              <a:spcBef>
                <a:spcPts val="0"/>
              </a:spcBef>
              <a:spcAft>
                <a:spcPts val="0"/>
              </a:spcAft>
              <a:buClr>
                <a:srgbClr val="000000"/>
              </a:buClr>
              <a:buSzPts val="1800"/>
              <a:buFont typeface="Arimo"/>
              <a:buNone/>
            </a:pPr>
            <a:r>
              <a:t/>
            </a:r>
            <a:endParaRPr b="0" i="0" sz="2400" u="none" cap="none" strike="noStrike">
              <a:solidFill>
                <a:srgbClr val="000000"/>
              </a:solidFill>
              <a:latin typeface="Arial"/>
              <a:ea typeface="Arial"/>
              <a:cs typeface="Arial"/>
              <a:sym typeface="Arial"/>
            </a:endParaRPr>
          </a:p>
        </p:txBody>
      </p:sp>
      <p:pic>
        <p:nvPicPr>
          <p:cNvPr id="366" name="Google Shape;366;p23"/>
          <p:cNvPicPr preferRelativeResize="0"/>
          <p:nvPr/>
        </p:nvPicPr>
        <p:blipFill rotWithShape="1">
          <a:blip r:embed="rId4">
            <a:alphaModFix/>
          </a:blip>
          <a:srcRect b="0" l="0" r="0" t="0"/>
          <a:stretch/>
        </p:blipFill>
        <p:spPr>
          <a:xfrm>
            <a:off x="106623" y="86340"/>
            <a:ext cx="1704924" cy="1362948"/>
          </a:xfrm>
          <a:prstGeom prst="rect">
            <a:avLst/>
          </a:prstGeom>
          <a:noFill/>
          <a:ln>
            <a:noFill/>
          </a:ln>
        </p:spPr>
      </p:pic>
      <p:sp>
        <p:nvSpPr>
          <p:cNvPr id="367" name="Google Shape;367;p23"/>
          <p:cNvSpPr txBox="1"/>
          <p:nvPr/>
        </p:nvSpPr>
        <p:spPr>
          <a:xfrm>
            <a:off x="228600" y="2046514"/>
            <a:ext cx="5823857" cy="2638194"/>
          </a:xfrm>
          <a:prstGeom prst="rect">
            <a:avLst/>
          </a:prstGeom>
          <a:solidFill>
            <a:srgbClr val="5F497A"/>
          </a:solidFill>
          <a:ln>
            <a:noFill/>
          </a:ln>
        </p:spPr>
        <p:txBody>
          <a:bodyPr anchorCtr="0" anchor="t" bIns="91425" lIns="91425" spcFirstLastPara="1" rIns="91425" wrap="square" tIns="91425">
            <a:noAutofit/>
          </a:bodyPr>
          <a:lstStyle/>
          <a:p>
            <a:pPr indent="-265113" lvl="0" marL="627063" marR="0" rtl="0" algn="l">
              <a:lnSpc>
                <a:spcPct val="100000"/>
              </a:lnSpc>
              <a:spcBef>
                <a:spcPts val="1200"/>
              </a:spcBef>
              <a:spcAft>
                <a:spcPts val="0"/>
              </a:spcAft>
              <a:buClr>
                <a:srgbClr val="DDD9C3"/>
              </a:buClr>
              <a:buSzPts val="1650"/>
              <a:buFont typeface="Arimo"/>
              <a:buChar char="þ"/>
            </a:pPr>
            <a:r>
              <a:rPr b="0" i="0" lang="en-CA" sz="2200" u="none" cap="none" strike="noStrike">
                <a:solidFill>
                  <a:srgbClr val="DDD9C3"/>
                </a:solidFill>
                <a:latin typeface="Ubuntu Light"/>
                <a:ea typeface="Ubuntu Light"/>
                <a:cs typeface="Ubuntu Light"/>
                <a:sym typeface="Ubuntu Light"/>
              </a:rPr>
              <a:t>Migrer coûte cher et n’est pas sans risque (agression, vol, viol, accidents mortels, exploitation, risque de refoulement, etc.)</a:t>
            </a:r>
            <a:endParaRPr/>
          </a:p>
          <a:p>
            <a:pPr indent="-265113" lvl="0" marL="627063" marR="0" rtl="0" algn="l">
              <a:lnSpc>
                <a:spcPct val="100000"/>
              </a:lnSpc>
              <a:spcBef>
                <a:spcPts val="600"/>
              </a:spcBef>
              <a:spcAft>
                <a:spcPts val="0"/>
              </a:spcAft>
              <a:buClr>
                <a:srgbClr val="DDD9C3"/>
              </a:buClr>
              <a:buSzPts val="1650"/>
              <a:buFont typeface="Arimo"/>
              <a:buChar char="þ"/>
            </a:pPr>
            <a:r>
              <a:rPr b="0" i="0" lang="en-CA" sz="2200" u="none" cap="none" strike="noStrike">
                <a:solidFill>
                  <a:srgbClr val="DDD9C3"/>
                </a:solidFill>
                <a:latin typeface="Ubuntu Light"/>
                <a:ea typeface="Ubuntu Light"/>
                <a:cs typeface="Ubuntu Light"/>
                <a:sym typeface="Ubuntu Light"/>
              </a:rPr>
              <a:t>9 personnes réfugiées sur 10 migrent vers un pays voisin du leur</a:t>
            </a:r>
            <a:endParaRPr b="0" i="0" sz="2400" u="none" cap="none" strike="noStrike">
              <a:solidFill>
                <a:srgbClr val="DDD9C3"/>
              </a:solidFill>
              <a:latin typeface="Arial"/>
              <a:ea typeface="Arial"/>
              <a:cs typeface="Arial"/>
              <a:sym typeface="Arial"/>
            </a:endParaRPr>
          </a:p>
          <a:p>
            <a:pPr indent="-150812" lvl="0" marL="627063" marR="0" rtl="0" algn="l">
              <a:lnSpc>
                <a:spcPct val="100000"/>
              </a:lnSpc>
              <a:spcBef>
                <a:spcPts val="600"/>
              </a:spcBef>
              <a:spcAft>
                <a:spcPts val="600"/>
              </a:spcAft>
              <a:buClr>
                <a:srgbClr val="000000"/>
              </a:buClr>
              <a:buSzPts val="1800"/>
              <a:buFont typeface="Arimo"/>
              <a:buNone/>
            </a:pPr>
            <a:r>
              <a:t/>
            </a:r>
            <a:endParaRPr b="0" i="0" sz="2400" u="none" cap="none" strike="noStrike">
              <a:solidFill>
                <a:srgbClr val="DDD9C3"/>
              </a:solidFill>
              <a:latin typeface="Arial"/>
              <a:ea typeface="Arial"/>
              <a:cs typeface="Arial"/>
              <a:sym typeface="Arial"/>
            </a:endParaRPr>
          </a:p>
        </p:txBody>
      </p:sp>
      <p:sp>
        <p:nvSpPr>
          <p:cNvPr id="368" name="Google Shape;368;p23"/>
          <p:cNvSpPr txBox="1"/>
          <p:nvPr/>
        </p:nvSpPr>
        <p:spPr>
          <a:xfrm>
            <a:off x="1811547" y="415040"/>
            <a:ext cx="7073661"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À la recherche d’une terre d’accueil</a:t>
            </a:r>
            <a:endParaRPr b="1" i="0" sz="32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4"/>
          <p:cNvSpPr txBox="1"/>
          <p:nvPr/>
        </p:nvSpPr>
        <p:spPr>
          <a:xfrm>
            <a:off x="2415651" y="2335997"/>
            <a:ext cx="6469555" cy="695791"/>
          </a:xfrm>
          <a:prstGeom prst="rect">
            <a:avLst/>
          </a:prstGeom>
          <a:solidFill>
            <a:srgbClr val="5F49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600"/>
              </a:spcAft>
              <a:buNone/>
            </a:pPr>
            <a:r>
              <a:rPr b="0" i="0" lang="en-CA" sz="2200" u="none" cap="none" strike="noStrike">
                <a:solidFill>
                  <a:srgbClr val="DDD9C3"/>
                </a:solidFill>
                <a:latin typeface="Ubuntu Light"/>
                <a:ea typeface="Ubuntu Light"/>
                <a:cs typeface="Ubuntu Light"/>
                <a:sym typeface="Ubuntu Light"/>
              </a:rPr>
              <a:t>Il est facile de migrer au Canada:</a:t>
            </a:r>
            <a:endParaRPr b="0" i="0" sz="2200" u="none" cap="none" strike="noStrike">
              <a:solidFill>
                <a:srgbClr val="DDD9C3"/>
              </a:solidFill>
              <a:latin typeface="Ubuntu Light"/>
              <a:ea typeface="Ubuntu Light"/>
              <a:cs typeface="Ubuntu Light"/>
              <a:sym typeface="Ubuntu Light"/>
            </a:endParaRPr>
          </a:p>
        </p:txBody>
      </p:sp>
      <p:pic>
        <p:nvPicPr>
          <p:cNvPr id="374" name="Google Shape;374;p24"/>
          <p:cNvPicPr preferRelativeResize="0"/>
          <p:nvPr/>
        </p:nvPicPr>
        <p:blipFill rotWithShape="1">
          <a:blip r:embed="rId3">
            <a:alphaModFix/>
          </a:blip>
          <a:srcRect b="0" l="0" r="0" t="0"/>
          <a:stretch/>
        </p:blipFill>
        <p:spPr>
          <a:xfrm>
            <a:off x="106623" y="86340"/>
            <a:ext cx="1704924" cy="1362948"/>
          </a:xfrm>
          <a:prstGeom prst="rect">
            <a:avLst/>
          </a:prstGeom>
          <a:noFill/>
          <a:ln>
            <a:noFill/>
          </a:ln>
        </p:spPr>
      </p:pic>
      <p:graphicFrame>
        <p:nvGraphicFramePr>
          <p:cNvPr id="375" name="Google Shape;375;p24"/>
          <p:cNvGraphicFramePr/>
          <p:nvPr/>
        </p:nvGraphicFramePr>
        <p:xfrm>
          <a:off x="2415652" y="3579083"/>
          <a:ext cx="3000000" cy="3000000"/>
        </p:xfrm>
        <a:graphic>
          <a:graphicData uri="http://schemas.openxmlformats.org/drawingml/2006/table">
            <a:tbl>
              <a:tblPr bandRow="1" firstRow="1">
                <a:noFill/>
                <a:tableStyleId>{E6714B25-CC15-4D61-9FE5-8A3CC788A968}</a:tableStyleId>
              </a:tblPr>
              <a:tblGrid>
                <a:gridCol w="3240000"/>
                <a:gridCol w="3240000"/>
              </a:tblGrid>
              <a:tr h="900000">
                <a:tc>
                  <a:txBody>
                    <a:bodyPr/>
                    <a:lstStyle/>
                    <a:p>
                      <a:pPr indent="0" lvl="0" marL="0" marR="0" rtl="0" algn="ctr">
                        <a:spcBef>
                          <a:spcPts val="0"/>
                        </a:spcBef>
                        <a:spcAft>
                          <a:spcPts val="0"/>
                        </a:spcAft>
                        <a:buNone/>
                      </a:pPr>
                      <a:r>
                        <a:rPr lang="en-CA" sz="1800" u="none" cap="none" strike="noStrike">
                          <a:solidFill>
                            <a:schemeClr val="lt2"/>
                          </a:solidFill>
                          <a:latin typeface="Ubuntu Light"/>
                          <a:ea typeface="Ubuntu Light"/>
                          <a:cs typeface="Ubuntu Light"/>
                          <a:sym typeface="Ubuntu Light"/>
                        </a:rPr>
                        <a:t>VRAI</a:t>
                      </a:r>
                      <a:endParaRPr sz="1800" u="none" cap="none" strike="noStrike">
                        <a:solidFill>
                          <a:schemeClr val="lt2"/>
                        </a:solidFill>
                        <a:latin typeface="Ubuntu Light"/>
                        <a:ea typeface="Ubuntu Light"/>
                        <a:cs typeface="Ubuntu Light"/>
                        <a:sym typeface="Ubuntu Light"/>
                      </a:endParaRPr>
                    </a:p>
                  </a:txBody>
                  <a:tcPr marT="90000" marB="90000" marR="90000" marL="90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53734"/>
                    </a:solidFill>
                  </a:tcPr>
                </a:tc>
                <a:tc>
                  <a:txBody>
                    <a:bodyPr/>
                    <a:lstStyle/>
                    <a:p>
                      <a:pPr indent="0" lvl="0" marL="0" marR="0" rtl="0" algn="ctr">
                        <a:spcBef>
                          <a:spcPts val="0"/>
                        </a:spcBef>
                        <a:spcAft>
                          <a:spcPts val="0"/>
                        </a:spcAft>
                        <a:buNone/>
                      </a:pPr>
                      <a:r>
                        <a:rPr b="1" lang="en-CA" sz="1800" u="none" cap="none" strike="noStrike">
                          <a:solidFill>
                            <a:schemeClr val="lt2"/>
                          </a:solidFill>
                          <a:latin typeface="Ubuntu Light"/>
                          <a:ea typeface="Ubuntu Light"/>
                          <a:cs typeface="Ubuntu Light"/>
                          <a:sym typeface="Ubuntu Light"/>
                        </a:rPr>
                        <a:t>FAUX</a:t>
                      </a:r>
                      <a:endParaRPr b="1" sz="1800" u="none" cap="none" strike="noStrike">
                        <a:solidFill>
                          <a:schemeClr val="lt2"/>
                        </a:solidFill>
                        <a:latin typeface="Ubuntu Light"/>
                        <a:ea typeface="Ubuntu Light"/>
                        <a:cs typeface="Ubuntu Light"/>
                        <a:sym typeface="Ubuntu Light"/>
                      </a:endParaRPr>
                    </a:p>
                  </a:txBody>
                  <a:tcPr marT="90000" marB="90000" marR="90000" marL="90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31859B"/>
                    </a:solidFill>
                  </a:tcPr>
                </a:tc>
              </a:tr>
            </a:tbl>
          </a:graphicData>
        </a:graphic>
      </p:graphicFrame>
      <p:grpSp>
        <p:nvGrpSpPr>
          <p:cNvPr id="376" name="Google Shape;376;p24"/>
          <p:cNvGrpSpPr/>
          <p:nvPr/>
        </p:nvGrpSpPr>
        <p:grpSpPr>
          <a:xfrm>
            <a:off x="2435389" y="3713368"/>
            <a:ext cx="3895725" cy="584775"/>
            <a:chOff x="2438400" y="3724275"/>
            <a:chExt cx="3895725" cy="584775"/>
          </a:xfrm>
        </p:grpSpPr>
        <p:sp>
          <p:nvSpPr>
            <p:cNvPr id="377" name="Google Shape;377;p24"/>
            <p:cNvSpPr txBox="1"/>
            <p:nvPr/>
          </p:nvSpPr>
          <p:spPr>
            <a:xfrm>
              <a:off x="2438400" y="3724275"/>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A-</a:t>
              </a:r>
              <a:endParaRPr b="1" i="0" sz="3200" u="none" cap="none" strike="noStrike">
                <a:solidFill>
                  <a:schemeClr val="lt2"/>
                </a:solidFill>
                <a:latin typeface="Arial"/>
                <a:ea typeface="Arial"/>
                <a:cs typeface="Arial"/>
                <a:sym typeface="Arial"/>
              </a:endParaRPr>
            </a:p>
          </p:txBody>
        </p:sp>
        <p:sp>
          <p:nvSpPr>
            <p:cNvPr id="378" name="Google Shape;378;p24"/>
            <p:cNvSpPr txBox="1"/>
            <p:nvPr/>
          </p:nvSpPr>
          <p:spPr>
            <a:xfrm>
              <a:off x="5667375" y="3724275"/>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B-</a:t>
              </a:r>
              <a:endParaRPr b="1" i="0" sz="3200" u="none" cap="none" strike="noStrike">
                <a:solidFill>
                  <a:schemeClr val="lt2"/>
                </a:solidFill>
                <a:latin typeface="Arial"/>
                <a:ea typeface="Arial"/>
                <a:cs typeface="Arial"/>
                <a:sym typeface="Arial"/>
              </a:endParaRPr>
            </a:p>
          </p:txBody>
        </p:sp>
      </p:grpSp>
      <p:sp>
        <p:nvSpPr>
          <p:cNvPr id="379" name="Google Shape;379;p24"/>
          <p:cNvSpPr/>
          <p:nvPr/>
        </p:nvSpPr>
        <p:spPr>
          <a:xfrm>
            <a:off x="6173500" y="3628455"/>
            <a:ext cx="2131196" cy="700480"/>
          </a:xfrm>
          <a:custGeom>
            <a:rect b="b" l="l" r="r" t="t"/>
            <a:pathLst>
              <a:path extrusionOk="0" h="700480" w="2131196">
                <a:moveTo>
                  <a:pt x="744554" y="75283"/>
                </a:moveTo>
                <a:cubicBezTo>
                  <a:pt x="625648" y="64397"/>
                  <a:pt x="506743" y="53512"/>
                  <a:pt x="382813" y="80308"/>
                </a:cubicBezTo>
                <a:cubicBezTo>
                  <a:pt x="258883" y="107104"/>
                  <a:pt x="9349" y="151484"/>
                  <a:pt x="975" y="236057"/>
                </a:cubicBezTo>
                <a:cubicBezTo>
                  <a:pt x="-7399" y="320630"/>
                  <a:pt x="32795" y="512386"/>
                  <a:pt x="332571" y="587749"/>
                </a:cubicBezTo>
                <a:cubicBezTo>
                  <a:pt x="632347" y="663112"/>
                  <a:pt x="1500692" y="728426"/>
                  <a:pt x="1799630" y="688233"/>
                </a:cubicBezTo>
                <a:cubicBezTo>
                  <a:pt x="2098569" y="648040"/>
                  <a:pt x="2149648" y="439536"/>
                  <a:pt x="2126202" y="346589"/>
                </a:cubicBezTo>
                <a:cubicBezTo>
                  <a:pt x="2102756" y="253642"/>
                  <a:pt x="1851547" y="185815"/>
                  <a:pt x="1658954" y="130549"/>
                </a:cubicBezTo>
                <a:cubicBezTo>
                  <a:pt x="1466361" y="75283"/>
                  <a:pt x="1104619" y="35927"/>
                  <a:pt x="970641" y="14993"/>
                </a:cubicBezTo>
                <a:cubicBezTo>
                  <a:pt x="836663" y="-5941"/>
                  <a:pt x="845874" y="-498"/>
                  <a:pt x="855085" y="4945"/>
                </a:cubicBezTo>
              </a:path>
            </a:pathLst>
          </a:custGeom>
          <a:noFill/>
          <a:ln cap="flat" cmpd="sng" w="50800">
            <a:solidFill>
              <a:srgbClr val="C0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0" name="Google Shape;380;p24"/>
          <p:cNvSpPr txBox="1"/>
          <p:nvPr/>
        </p:nvSpPr>
        <p:spPr>
          <a:xfrm>
            <a:off x="1811547" y="415040"/>
            <a:ext cx="7073661"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À la recherche d’une terre d’accueil</a:t>
            </a:r>
            <a:endParaRPr b="1" i="0" sz="3200" u="none" cap="none" strike="noStrike">
              <a:solidFill>
                <a:srgbClr val="DDD9C3"/>
              </a:solidFill>
              <a:latin typeface="Ubuntu Light"/>
              <a:ea typeface="Ubuntu Light"/>
              <a:cs typeface="Ubuntu Light"/>
              <a:sym typeface="Ubuntu Light"/>
            </a:endParaRPr>
          </a:p>
        </p:txBody>
      </p:sp>
      <p:grpSp>
        <p:nvGrpSpPr>
          <p:cNvPr id="381" name="Google Shape;381;p24"/>
          <p:cNvGrpSpPr/>
          <p:nvPr/>
        </p:nvGrpSpPr>
        <p:grpSpPr>
          <a:xfrm>
            <a:off x="255674" y="2409219"/>
            <a:ext cx="1633558" cy="1574853"/>
            <a:chOff x="157567" y="2389619"/>
            <a:chExt cx="1633558" cy="1574853"/>
          </a:xfrm>
        </p:grpSpPr>
        <p:sp>
          <p:nvSpPr>
            <p:cNvPr id="382" name="Google Shape;382;p24"/>
            <p:cNvSpPr txBox="1"/>
            <p:nvPr/>
          </p:nvSpPr>
          <p:spPr>
            <a:xfrm rot="-2105176">
              <a:off x="1011033" y="2989031"/>
              <a:ext cx="473206" cy="92333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CA" sz="5400" u="none" cap="none" strike="noStrike">
                  <a:solidFill>
                    <a:srgbClr val="000000"/>
                  </a:solidFill>
                  <a:latin typeface="Ubuntu Light"/>
                  <a:ea typeface="Ubuntu Light"/>
                  <a:cs typeface="Ubuntu Light"/>
                  <a:sym typeface="Ubuntu Light"/>
                </a:rPr>
                <a:t>?</a:t>
              </a:r>
              <a:endParaRPr b="1" i="0" sz="5400" u="none" cap="none" strike="noStrike">
                <a:solidFill>
                  <a:srgbClr val="000000"/>
                </a:solidFill>
                <a:latin typeface="Ubuntu Light"/>
                <a:ea typeface="Ubuntu Light"/>
                <a:cs typeface="Ubuntu Light"/>
                <a:sym typeface="Ubuntu Light"/>
              </a:endParaRPr>
            </a:p>
          </p:txBody>
        </p:sp>
        <p:sp>
          <p:nvSpPr>
            <p:cNvPr id="383" name="Google Shape;383;p24"/>
            <p:cNvSpPr/>
            <p:nvPr/>
          </p:nvSpPr>
          <p:spPr>
            <a:xfrm rot="-4013939">
              <a:off x="266990" y="3195567"/>
              <a:ext cx="412243" cy="510259"/>
            </a:xfrm>
            <a:prstGeom prst="rect">
              <a:avLst/>
            </a:prstGeom>
            <a:solidFill>
              <a:srgbClr val="953734"/>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Q</a:t>
              </a:r>
              <a:endParaRPr b="1" i="0" sz="3200" u="none" cap="none" strike="noStrike">
                <a:solidFill>
                  <a:srgbClr val="DDD9C3"/>
                </a:solidFill>
                <a:latin typeface="Ubuntu Light"/>
                <a:ea typeface="Ubuntu Light"/>
                <a:cs typeface="Ubuntu Light"/>
                <a:sym typeface="Ubuntu Light"/>
              </a:endParaRPr>
            </a:p>
          </p:txBody>
        </p:sp>
        <p:sp>
          <p:nvSpPr>
            <p:cNvPr id="384" name="Google Shape;384;p24"/>
            <p:cNvSpPr/>
            <p:nvPr/>
          </p:nvSpPr>
          <p:spPr>
            <a:xfrm rot="-2800260">
              <a:off x="446252" y="2734168"/>
              <a:ext cx="412243" cy="510259"/>
            </a:xfrm>
            <a:prstGeom prst="rect">
              <a:avLst/>
            </a:prstGeom>
            <a:solidFill>
              <a:srgbClr val="31859B"/>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U</a:t>
              </a:r>
              <a:endParaRPr b="1" i="0" sz="3200" u="none" cap="none" strike="noStrike">
                <a:solidFill>
                  <a:srgbClr val="DDD9C3"/>
                </a:solidFill>
                <a:latin typeface="Ubuntu Light"/>
                <a:ea typeface="Ubuntu Light"/>
                <a:cs typeface="Ubuntu Light"/>
                <a:sym typeface="Ubuntu Light"/>
              </a:endParaRPr>
            </a:p>
          </p:txBody>
        </p:sp>
        <p:sp>
          <p:nvSpPr>
            <p:cNvPr id="385" name="Google Shape;385;p24"/>
            <p:cNvSpPr/>
            <p:nvPr/>
          </p:nvSpPr>
          <p:spPr>
            <a:xfrm rot="-1667094">
              <a:off x="849903" y="2456288"/>
              <a:ext cx="412243" cy="510259"/>
            </a:xfrm>
            <a:prstGeom prst="rect">
              <a:avLst/>
            </a:prstGeom>
            <a:solidFill>
              <a:srgbClr val="F7941E"/>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I</a:t>
              </a:r>
              <a:endParaRPr b="1" i="0" sz="3200" u="none" cap="none" strike="noStrike">
                <a:solidFill>
                  <a:srgbClr val="DDD9C3"/>
                </a:solidFill>
                <a:latin typeface="Ubuntu Light"/>
                <a:ea typeface="Ubuntu Light"/>
                <a:cs typeface="Ubuntu Light"/>
                <a:sym typeface="Ubuntu Light"/>
              </a:endParaRPr>
            </a:p>
          </p:txBody>
        </p:sp>
        <p:sp>
          <p:nvSpPr>
            <p:cNvPr id="386" name="Google Shape;386;p24"/>
            <p:cNvSpPr/>
            <p:nvPr/>
          </p:nvSpPr>
          <p:spPr>
            <a:xfrm rot="165350">
              <a:off x="1366854" y="2434424"/>
              <a:ext cx="412243" cy="510259"/>
            </a:xfrm>
            <a:prstGeom prst="rect">
              <a:avLst/>
            </a:prstGeom>
            <a:solidFill>
              <a:srgbClr val="76923C"/>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Z</a:t>
              </a:r>
              <a:endParaRPr b="1" i="0" sz="3200" u="none" cap="none" strike="noStrike">
                <a:solidFill>
                  <a:srgbClr val="DDD9C3"/>
                </a:solidFill>
                <a:latin typeface="Ubuntu Light"/>
                <a:ea typeface="Ubuntu Light"/>
                <a:cs typeface="Ubuntu Light"/>
                <a:sym typeface="Ubuntu Ligh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descr="gcm-v2.omerlocdn.com on reddit.com" id="391" name="Google Shape;391;p25"/>
          <p:cNvPicPr preferRelativeResize="0"/>
          <p:nvPr/>
        </p:nvPicPr>
        <p:blipFill rotWithShape="1">
          <a:blip r:embed="rId3">
            <a:alphaModFix/>
          </a:blip>
          <a:srcRect b="0" l="0" r="0" t="0"/>
          <a:stretch/>
        </p:blipFill>
        <p:spPr>
          <a:xfrm>
            <a:off x="6003784" y="2085254"/>
            <a:ext cx="2968512" cy="2556864"/>
          </a:xfrm>
          <a:prstGeom prst="rect">
            <a:avLst/>
          </a:prstGeom>
          <a:noFill/>
          <a:ln>
            <a:noFill/>
          </a:ln>
        </p:spPr>
      </p:pic>
      <p:pic>
        <p:nvPicPr>
          <p:cNvPr id="392" name="Google Shape;392;p25"/>
          <p:cNvPicPr preferRelativeResize="0"/>
          <p:nvPr/>
        </p:nvPicPr>
        <p:blipFill rotWithShape="1">
          <a:blip r:embed="rId4">
            <a:alphaModFix/>
          </a:blip>
          <a:srcRect b="0" l="0" r="0" t="0"/>
          <a:stretch/>
        </p:blipFill>
        <p:spPr>
          <a:xfrm>
            <a:off x="106623" y="86340"/>
            <a:ext cx="1704924" cy="1362948"/>
          </a:xfrm>
          <a:prstGeom prst="rect">
            <a:avLst/>
          </a:prstGeom>
          <a:noFill/>
          <a:ln>
            <a:noFill/>
          </a:ln>
        </p:spPr>
      </p:pic>
      <p:sp>
        <p:nvSpPr>
          <p:cNvPr id="393" name="Google Shape;393;p25"/>
          <p:cNvSpPr txBox="1"/>
          <p:nvPr/>
        </p:nvSpPr>
        <p:spPr>
          <a:xfrm>
            <a:off x="228600" y="1981200"/>
            <a:ext cx="5617029" cy="2764972"/>
          </a:xfrm>
          <a:prstGeom prst="rect">
            <a:avLst/>
          </a:prstGeom>
          <a:solidFill>
            <a:srgbClr val="5F497A"/>
          </a:solidFill>
          <a:ln>
            <a:noFill/>
          </a:ln>
        </p:spPr>
        <p:txBody>
          <a:bodyPr anchorCtr="0" anchor="t" bIns="91425" lIns="91425" spcFirstLastPara="1" rIns="91425" wrap="square" tIns="91425">
            <a:noAutofit/>
          </a:bodyPr>
          <a:lstStyle/>
          <a:p>
            <a:pPr indent="0" lvl="0" marL="361950" marR="0" rtl="0" algn="l">
              <a:lnSpc>
                <a:spcPct val="100000"/>
              </a:lnSpc>
              <a:spcBef>
                <a:spcPts val="600"/>
              </a:spcBef>
              <a:spcAft>
                <a:spcPts val="0"/>
              </a:spcAft>
              <a:buNone/>
            </a:pPr>
            <a:r>
              <a:rPr b="0" i="0" lang="en-CA" sz="2200" u="none" cap="none" strike="noStrike">
                <a:solidFill>
                  <a:srgbClr val="DDD9C3"/>
                </a:solidFill>
                <a:latin typeface="Ubuntu Light"/>
                <a:ea typeface="Ubuntu Light"/>
                <a:cs typeface="Ubuntu Light"/>
                <a:sym typeface="Ubuntu Light"/>
              </a:rPr>
              <a:t>Même par choix, les démarches sont longues et coûteuses, en plus de devoir répondre à certains critères</a:t>
            </a:r>
            <a:endParaRPr b="0" i="0" sz="2200" u="none" cap="none" strike="noStrike">
              <a:solidFill>
                <a:srgbClr val="DDD9C3"/>
              </a:solidFill>
              <a:latin typeface="Ubuntu Light"/>
              <a:ea typeface="Ubuntu Light"/>
              <a:cs typeface="Ubuntu Light"/>
              <a:sym typeface="Ubuntu Light"/>
            </a:endParaRPr>
          </a:p>
          <a:p>
            <a:pPr indent="0" lvl="0" marL="361950" marR="0" rtl="0" algn="l">
              <a:lnSpc>
                <a:spcPct val="100000"/>
              </a:lnSpc>
              <a:spcBef>
                <a:spcPts val="600"/>
              </a:spcBef>
              <a:spcAft>
                <a:spcPts val="0"/>
              </a:spcAft>
              <a:buNone/>
            </a:pPr>
            <a:r>
              <a:rPr b="0" i="0" lang="en-CA" sz="2200" u="none" cap="none" strike="noStrike">
                <a:solidFill>
                  <a:srgbClr val="DDD9C3"/>
                </a:solidFill>
                <a:latin typeface="Ubuntu Light"/>
                <a:ea typeface="Ubuntu Light"/>
                <a:cs typeface="Ubuntu Light"/>
                <a:sym typeface="Ubuntu Light"/>
              </a:rPr>
              <a:t>Âge, sexe, genre, langue, scolarité, statut social, santé, pays d’origine: </a:t>
            </a:r>
            <a:endParaRPr b="0" i="0" sz="2200" u="none" cap="none" strike="noStrike">
              <a:solidFill>
                <a:srgbClr val="DDD9C3"/>
              </a:solidFill>
              <a:latin typeface="Ubuntu Light"/>
              <a:ea typeface="Ubuntu Light"/>
              <a:cs typeface="Ubuntu Light"/>
              <a:sym typeface="Ubuntu Light"/>
            </a:endParaRPr>
          </a:p>
          <a:p>
            <a:pPr indent="0" lvl="0" marL="361950" marR="0" rtl="0" algn="l">
              <a:lnSpc>
                <a:spcPct val="100000"/>
              </a:lnSpc>
              <a:spcBef>
                <a:spcPts val="600"/>
              </a:spcBef>
              <a:spcAft>
                <a:spcPts val="0"/>
              </a:spcAft>
              <a:buNone/>
            </a:pPr>
            <a:r>
              <a:rPr b="1" i="0" lang="en-CA" sz="2800" u="none" cap="none" strike="noStrike">
                <a:solidFill>
                  <a:srgbClr val="DDD9C3"/>
                </a:solidFill>
                <a:latin typeface="Ubuntu Light"/>
                <a:ea typeface="Ubuntu Light"/>
                <a:cs typeface="Ubuntu Light"/>
                <a:sym typeface="Ubuntu Light"/>
              </a:rPr>
              <a:t>Sélection ou discrimination? </a:t>
            </a:r>
            <a:endParaRPr/>
          </a:p>
          <a:p>
            <a:pPr indent="0" lvl="0" marL="0" marR="0" rtl="0" algn="ctr">
              <a:lnSpc>
                <a:spcPct val="100000"/>
              </a:lnSpc>
              <a:spcBef>
                <a:spcPts val="600"/>
              </a:spcBef>
              <a:spcAft>
                <a:spcPts val="600"/>
              </a:spcAft>
              <a:buNone/>
            </a:pPr>
            <a:r>
              <a:t/>
            </a:r>
            <a:endParaRPr b="0" i="0" sz="2400" u="none" cap="none" strike="noStrike">
              <a:solidFill>
                <a:schemeClr val="dk1"/>
              </a:solidFill>
              <a:latin typeface="Ubuntu Light"/>
              <a:ea typeface="Ubuntu Light"/>
              <a:cs typeface="Ubuntu Light"/>
              <a:sym typeface="Ubuntu Light"/>
            </a:endParaRPr>
          </a:p>
        </p:txBody>
      </p:sp>
      <p:sp>
        <p:nvSpPr>
          <p:cNvPr id="394" name="Google Shape;394;p25"/>
          <p:cNvSpPr txBox="1"/>
          <p:nvPr/>
        </p:nvSpPr>
        <p:spPr>
          <a:xfrm>
            <a:off x="1811547" y="415040"/>
            <a:ext cx="7073661"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À la recherche d’une terre d’accueil</a:t>
            </a:r>
            <a:endParaRPr b="1" i="0" sz="32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6"/>
          <p:cNvSpPr txBox="1"/>
          <p:nvPr/>
        </p:nvSpPr>
        <p:spPr>
          <a:xfrm>
            <a:off x="251521" y="1828801"/>
            <a:ext cx="5328591" cy="3015341"/>
          </a:xfrm>
          <a:prstGeom prst="rect">
            <a:avLst/>
          </a:prstGeom>
          <a:solidFill>
            <a:srgbClr val="5F497A"/>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en-CA" sz="2400" u="none" cap="none" strike="noStrike">
                <a:solidFill>
                  <a:srgbClr val="DDD9C3"/>
                </a:solidFill>
                <a:latin typeface="Ubuntu Light"/>
                <a:ea typeface="Ubuntu Light"/>
                <a:cs typeface="Ubuntu Light"/>
                <a:sym typeface="Ubuntu Light"/>
              </a:rPr>
              <a:t>10% de tous les pays détiennent 75% de la richesse mondiale</a:t>
            </a:r>
            <a:endParaRPr b="0" i="0" sz="2400" u="none" cap="none" strike="noStrike">
              <a:solidFill>
                <a:srgbClr val="DDD9C3"/>
              </a:solidFill>
              <a:latin typeface="Ubuntu Light"/>
              <a:ea typeface="Ubuntu Light"/>
              <a:cs typeface="Ubuntu Light"/>
              <a:sym typeface="Ubuntu Light"/>
            </a:endParaRPr>
          </a:p>
          <a:p>
            <a:pPr indent="0" lvl="0" marL="0" marR="0" rtl="0" algn="ctr">
              <a:lnSpc>
                <a:spcPct val="100000"/>
              </a:lnSpc>
              <a:spcBef>
                <a:spcPts val="0"/>
              </a:spcBef>
              <a:spcAft>
                <a:spcPts val="0"/>
              </a:spcAft>
              <a:buNone/>
            </a:pPr>
            <a:r>
              <a:rPr b="0" i="0" lang="en-CA" sz="2400" u="none" cap="none" strike="noStrike">
                <a:solidFill>
                  <a:srgbClr val="DDD9C3"/>
                </a:solidFill>
                <a:latin typeface="Ubuntu Light"/>
                <a:ea typeface="Ubuntu Light"/>
                <a:cs typeface="Ubuntu Light"/>
                <a:sym typeface="Ubuntu Light"/>
              </a:rPr>
              <a:t>+</a:t>
            </a:r>
            <a:endParaRPr/>
          </a:p>
          <a:p>
            <a:pPr indent="0" lvl="0" marL="0" marR="0" rtl="0" algn="ctr">
              <a:lnSpc>
                <a:spcPct val="100000"/>
              </a:lnSpc>
              <a:spcBef>
                <a:spcPts val="0"/>
              </a:spcBef>
              <a:spcAft>
                <a:spcPts val="0"/>
              </a:spcAft>
              <a:buNone/>
            </a:pPr>
            <a:r>
              <a:rPr b="0" i="0" lang="en-CA" sz="2400" u="none" cap="none" strike="noStrike">
                <a:solidFill>
                  <a:srgbClr val="DDD9C3"/>
                </a:solidFill>
                <a:latin typeface="Ubuntu Light"/>
                <a:ea typeface="Ubuntu Light"/>
                <a:cs typeface="Ubuntu Light"/>
                <a:sym typeface="Ubuntu Light"/>
              </a:rPr>
              <a:t>Difficile de migrer vers les pays riches Facile d’en sortir</a:t>
            </a:r>
            <a:endParaRPr b="0" i="0" sz="2400" u="none" cap="none" strike="noStrike">
              <a:solidFill>
                <a:srgbClr val="DDD9C3"/>
              </a:solidFill>
              <a:latin typeface="Ubuntu Light"/>
              <a:ea typeface="Ubuntu Light"/>
              <a:cs typeface="Ubuntu Light"/>
              <a:sym typeface="Ubuntu Light"/>
            </a:endParaRPr>
          </a:p>
          <a:p>
            <a:pPr indent="0" lvl="0" marL="0" marR="0" rtl="0" algn="ctr">
              <a:lnSpc>
                <a:spcPct val="100000"/>
              </a:lnSpc>
              <a:spcBef>
                <a:spcPts val="0"/>
              </a:spcBef>
              <a:spcAft>
                <a:spcPts val="0"/>
              </a:spcAft>
              <a:buNone/>
            </a:pPr>
            <a:r>
              <a:rPr b="0" i="0" lang="en-CA" sz="2400" u="none" cap="none" strike="noStrike">
                <a:solidFill>
                  <a:srgbClr val="DDD9C3"/>
                </a:solidFill>
                <a:latin typeface="Ubuntu Light"/>
                <a:ea typeface="Ubuntu Light"/>
                <a:cs typeface="Ubuntu Light"/>
                <a:sym typeface="Ubuntu Light"/>
              </a:rPr>
              <a:t>=</a:t>
            </a:r>
            <a:endParaRPr/>
          </a:p>
          <a:p>
            <a:pPr indent="0" lvl="0" marL="361950" marR="0" rtl="0" algn="ctr">
              <a:lnSpc>
                <a:spcPct val="100000"/>
              </a:lnSpc>
              <a:spcBef>
                <a:spcPts val="0"/>
              </a:spcBef>
              <a:spcAft>
                <a:spcPts val="600"/>
              </a:spcAft>
              <a:buNone/>
            </a:pPr>
            <a:r>
              <a:rPr b="1" i="0" lang="en-CA" sz="2800" u="none" cap="none" strike="noStrike">
                <a:solidFill>
                  <a:srgbClr val="DDD9C3"/>
                </a:solidFill>
                <a:latin typeface="Ubuntu Light"/>
                <a:ea typeface="Ubuntu Light"/>
                <a:cs typeface="Ubuntu Light"/>
                <a:sym typeface="Ubuntu Light"/>
              </a:rPr>
              <a:t>Double (In)justice migratoire</a:t>
            </a:r>
            <a:endParaRPr b="1" i="0" sz="2800" u="none" cap="none" strike="noStrike">
              <a:solidFill>
                <a:srgbClr val="DDD9C3"/>
              </a:solidFill>
              <a:latin typeface="Ubuntu Light"/>
              <a:ea typeface="Ubuntu Light"/>
              <a:cs typeface="Ubuntu Light"/>
              <a:sym typeface="Ubuntu Light"/>
            </a:endParaRPr>
          </a:p>
        </p:txBody>
      </p:sp>
      <p:sp>
        <p:nvSpPr>
          <p:cNvPr descr="https://www.cartooningforpeace.org/wp-content/uploads/2015/09/FRONTIERES-MIGRATIONS022-e1498573042315.jpg" id="400" name="Google Shape;400;p2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401" name="Google Shape;401;p26"/>
          <p:cNvPicPr preferRelativeResize="0"/>
          <p:nvPr/>
        </p:nvPicPr>
        <p:blipFill rotWithShape="1">
          <a:blip r:embed="rId3">
            <a:alphaModFix/>
          </a:blip>
          <a:srcRect b="0" l="0" r="0" t="0"/>
          <a:stretch/>
        </p:blipFill>
        <p:spPr>
          <a:xfrm>
            <a:off x="5720382" y="1988951"/>
            <a:ext cx="3283455" cy="2695039"/>
          </a:xfrm>
          <a:prstGeom prst="rect">
            <a:avLst/>
          </a:prstGeom>
          <a:noFill/>
          <a:ln>
            <a:noFill/>
          </a:ln>
        </p:spPr>
      </p:pic>
      <p:pic>
        <p:nvPicPr>
          <p:cNvPr id="402" name="Google Shape;402;p26"/>
          <p:cNvPicPr preferRelativeResize="0"/>
          <p:nvPr/>
        </p:nvPicPr>
        <p:blipFill rotWithShape="1">
          <a:blip r:embed="rId4">
            <a:alphaModFix/>
          </a:blip>
          <a:srcRect b="0" l="0" r="0" t="0"/>
          <a:stretch/>
        </p:blipFill>
        <p:spPr>
          <a:xfrm>
            <a:off x="106623" y="86340"/>
            <a:ext cx="1704924" cy="1362948"/>
          </a:xfrm>
          <a:prstGeom prst="rect">
            <a:avLst/>
          </a:prstGeom>
          <a:noFill/>
          <a:ln>
            <a:noFill/>
          </a:ln>
        </p:spPr>
      </p:pic>
      <p:sp>
        <p:nvSpPr>
          <p:cNvPr id="403" name="Google Shape;403;p26"/>
          <p:cNvSpPr txBox="1"/>
          <p:nvPr/>
        </p:nvSpPr>
        <p:spPr>
          <a:xfrm>
            <a:off x="1811547" y="415040"/>
            <a:ext cx="7073661"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À la recherche d’une terre d’accueil</a:t>
            </a:r>
            <a:endParaRPr b="1" i="0" sz="32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27"/>
          <p:cNvSpPr txBox="1"/>
          <p:nvPr/>
        </p:nvSpPr>
        <p:spPr>
          <a:xfrm>
            <a:off x="931654" y="2501339"/>
            <a:ext cx="4813540" cy="546520"/>
          </a:xfrm>
          <a:prstGeom prst="rect">
            <a:avLst/>
          </a:prstGeom>
          <a:noFill/>
          <a:ln>
            <a:noFill/>
          </a:ln>
        </p:spPr>
        <p:txBody>
          <a:bodyPr anchorCtr="0" anchor="t" bIns="91425" lIns="91425" spcFirstLastPara="1" rIns="91425" wrap="square" tIns="91425">
            <a:noAutofit/>
          </a:bodyPr>
          <a:lstStyle/>
          <a:p>
            <a:pPr indent="0" lvl="0" marL="361950" marR="0" rtl="0" algn="r">
              <a:lnSpc>
                <a:spcPct val="100000"/>
              </a:lnSpc>
              <a:spcBef>
                <a:spcPts val="0"/>
              </a:spcBef>
              <a:spcAft>
                <a:spcPts val="600"/>
              </a:spcAft>
              <a:buNone/>
            </a:pPr>
            <a:r>
              <a:t/>
            </a:r>
            <a:endParaRPr b="0" i="0" sz="2800" u="none" cap="none" strike="noStrike">
              <a:solidFill>
                <a:schemeClr val="dk1"/>
              </a:solidFill>
              <a:latin typeface="Ubuntu Light"/>
              <a:ea typeface="Ubuntu Light"/>
              <a:cs typeface="Ubuntu Light"/>
              <a:sym typeface="Ubuntu Light"/>
            </a:endParaRPr>
          </a:p>
        </p:txBody>
      </p:sp>
      <p:pic>
        <p:nvPicPr>
          <p:cNvPr descr="Video Upload Icons - Download Free Vector Icons | Noun Project" id="409" name="Google Shape;409;p27">
            <a:hlinkClick r:id="rId3"/>
          </p:cNvPr>
          <p:cNvPicPr preferRelativeResize="0"/>
          <p:nvPr/>
        </p:nvPicPr>
        <p:blipFill rotWithShape="1">
          <a:blip r:embed="rId4">
            <a:alphaModFix/>
          </a:blip>
          <a:srcRect b="5357" l="0" r="0" t="0"/>
          <a:stretch/>
        </p:blipFill>
        <p:spPr>
          <a:xfrm>
            <a:off x="6150633" y="2053087"/>
            <a:ext cx="1778005" cy="1682731"/>
          </a:xfrm>
          <a:prstGeom prst="rect">
            <a:avLst/>
          </a:prstGeom>
          <a:solidFill>
            <a:srgbClr val="F7941E"/>
          </a:solidFill>
          <a:ln>
            <a:noFill/>
          </a:ln>
          <a:effectLst>
            <a:outerShdw blurRad="63500" rotWithShape="0" algn="ctr" dir="5400000" dist="63500">
              <a:srgbClr val="000000">
                <a:alpha val="34901"/>
              </a:srgbClr>
            </a:outerShdw>
          </a:effectLst>
        </p:spPr>
      </p:pic>
      <p:pic>
        <p:nvPicPr>
          <p:cNvPr id="410" name="Google Shape;410;p27"/>
          <p:cNvPicPr preferRelativeResize="0"/>
          <p:nvPr/>
        </p:nvPicPr>
        <p:blipFill rotWithShape="1">
          <a:blip r:embed="rId5">
            <a:alphaModFix/>
          </a:blip>
          <a:srcRect b="0" l="0" r="0" t="0"/>
          <a:stretch/>
        </p:blipFill>
        <p:spPr>
          <a:xfrm>
            <a:off x="106623" y="86340"/>
            <a:ext cx="1704924" cy="1362948"/>
          </a:xfrm>
          <a:prstGeom prst="rect">
            <a:avLst/>
          </a:prstGeom>
          <a:noFill/>
          <a:ln>
            <a:noFill/>
          </a:ln>
        </p:spPr>
      </p:pic>
      <p:sp>
        <p:nvSpPr>
          <p:cNvPr id="411" name="Google Shape;411;p27"/>
          <p:cNvSpPr txBox="1"/>
          <p:nvPr/>
        </p:nvSpPr>
        <p:spPr>
          <a:xfrm>
            <a:off x="1811547" y="415040"/>
            <a:ext cx="7073661"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À la recherche d’une terre d’accueil</a:t>
            </a:r>
            <a:endParaRPr b="1" i="0" sz="3200" u="none" cap="none" strike="noStrike">
              <a:solidFill>
                <a:srgbClr val="DDD9C3"/>
              </a:solidFill>
              <a:latin typeface="Ubuntu Light"/>
              <a:ea typeface="Ubuntu Light"/>
              <a:cs typeface="Ubuntu Light"/>
              <a:sym typeface="Ubuntu Light"/>
            </a:endParaRPr>
          </a:p>
        </p:txBody>
      </p:sp>
      <p:sp>
        <p:nvSpPr>
          <p:cNvPr id="412" name="Google Shape;412;p27"/>
          <p:cNvSpPr txBox="1"/>
          <p:nvPr/>
        </p:nvSpPr>
        <p:spPr>
          <a:xfrm>
            <a:off x="2405743" y="2290282"/>
            <a:ext cx="3583115" cy="1073404"/>
          </a:xfrm>
          <a:prstGeom prst="rect">
            <a:avLst/>
          </a:prstGeom>
          <a:solidFill>
            <a:srgbClr val="5F497A"/>
          </a:solidFill>
          <a:ln>
            <a:noFill/>
          </a:ln>
        </p:spPr>
        <p:txBody>
          <a:bodyPr anchorCtr="0" anchor="ctr" bIns="91425" lIns="91425" spcFirstLastPara="1" rIns="91425" wrap="square" tIns="91425">
            <a:noAutofit/>
          </a:bodyPr>
          <a:lstStyle/>
          <a:p>
            <a:pPr indent="0" lvl="0" marL="361950" marR="0" rtl="0" algn="r">
              <a:lnSpc>
                <a:spcPct val="100000"/>
              </a:lnSpc>
              <a:spcBef>
                <a:spcPts val="0"/>
              </a:spcBef>
              <a:spcAft>
                <a:spcPts val="600"/>
              </a:spcAft>
              <a:buNone/>
            </a:pPr>
            <a:r>
              <a:rPr b="0" i="0" lang="en-CA" sz="2800" u="none" cap="none" strike="noStrike">
                <a:solidFill>
                  <a:srgbClr val="DDD9C3"/>
                </a:solidFill>
                <a:latin typeface="Ubuntu Light"/>
                <a:ea typeface="Ubuntu Light"/>
                <a:cs typeface="Ubuntu Light"/>
                <a:sym typeface="Ubuntu Light"/>
              </a:rPr>
              <a:t>La migration n'est pas une crise</a:t>
            </a:r>
            <a:endParaRPr b="0" i="0" sz="28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28"/>
          <p:cNvSpPr txBox="1"/>
          <p:nvPr/>
        </p:nvSpPr>
        <p:spPr>
          <a:xfrm>
            <a:off x="931654" y="2501339"/>
            <a:ext cx="4813540" cy="546520"/>
          </a:xfrm>
          <a:prstGeom prst="rect">
            <a:avLst/>
          </a:prstGeom>
          <a:noFill/>
          <a:ln>
            <a:noFill/>
          </a:ln>
        </p:spPr>
        <p:txBody>
          <a:bodyPr anchorCtr="0" anchor="t" bIns="91425" lIns="91425" spcFirstLastPara="1" rIns="91425" wrap="square" tIns="91425">
            <a:noAutofit/>
          </a:bodyPr>
          <a:lstStyle/>
          <a:p>
            <a:pPr indent="0" lvl="0" marL="361950" marR="0" rtl="0" algn="r">
              <a:lnSpc>
                <a:spcPct val="100000"/>
              </a:lnSpc>
              <a:spcBef>
                <a:spcPts val="0"/>
              </a:spcBef>
              <a:spcAft>
                <a:spcPts val="600"/>
              </a:spcAft>
              <a:buNone/>
            </a:pPr>
            <a:r>
              <a:t/>
            </a:r>
            <a:endParaRPr b="0" i="0" sz="2800" u="none" cap="none" strike="noStrike">
              <a:solidFill>
                <a:schemeClr val="dk1"/>
              </a:solidFill>
              <a:latin typeface="Ubuntu Light"/>
              <a:ea typeface="Ubuntu Light"/>
              <a:cs typeface="Ubuntu Light"/>
              <a:sym typeface="Ubuntu Light"/>
            </a:endParaRPr>
          </a:p>
        </p:txBody>
      </p:sp>
      <p:pic>
        <p:nvPicPr>
          <p:cNvPr id="418" name="Google Shape;418;p28"/>
          <p:cNvPicPr preferRelativeResize="0"/>
          <p:nvPr/>
        </p:nvPicPr>
        <p:blipFill rotWithShape="1">
          <a:blip r:embed="rId3">
            <a:alphaModFix/>
          </a:blip>
          <a:srcRect b="0" l="0" r="0" t="0"/>
          <a:stretch/>
        </p:blipFill>
        <p:spPr>
          <a:xfrm>
            <a:off x="106623" y="86340"/>
            <a:ext cx="1704924" cy="1362948"/>
          </a:xfrm>
          <a:prstGeom prst="rect">
            <a:avLst/>
          </a:prstGeom>
          <a:noFill/>
          <a:ln>
            <a:noFill/>
          </a:ln>
        </p:spPr>
      </p:pic>
      <p:sp>
        <p:nvSpPr>
          <p:cNvPr id="419" name="Google Shape;419;p28"/>
          <p:cNvSpPr txBox="1"/>
          <p:nvPr/>
        </p:nvSpPr>
        <p:spPr>
          <a:xfrm>
            <a:off x="1811547" y="415040"/>
            <a:ext cx="7073661"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À la recherche d’une terre d’accueil</a:t>
            </a:r>
            <a:endParaRPr b="1" i="0" sz="3200" u="none" cap="none" strike="noStrike">
              <a:solidFill>
                <a:srgbClr val="DDD9C3"/>
              </a:solidFill>
              <a:latin typeface="Ubuntu Light"/>
              <a:ea typeface="Ubuntu Light"/>
              <a:cs typeface="Ubuntu Light"/>
              <a:sym typeface="Ubuntu Light"/>
            </a:endParaRPr>
          </a:p>
        </p:txBody>
      </p:sp>
      <p:sp>
        <p:nvSpPr>
          <p:cNvPr id="420" name="Google Shape;420;p28"/>
          <p:cNvSpPr txBox="1"/>
          <p:nvPr/>
        </p:nvSpPr>
        <p:spPr>
          <a:xfrm>
            <a:off x="106622" y="1682899"/>
            <a:ext cx="5638571" cy="3361573"/>
          </a:xfrm>
          <a:prstGeom prst="rect">
            <a:avLst/>
          </a:prstGeom>
          <a:solidFill>
            <a:srgbClr val="5F497A"/>
          </a:solidFill>
          <a:ln>
            <a:noFill/>
          </a:ln>
        </p:spPr>
        <p:txBody>
          <a:bodyPr anchorCtr="0" anchor="t" bIns="91425" lIns="91425" spcFirstLastPara="1" rIns="91425" wrap="square" tIns="91425">
            <a:noAutofit/>
          </a:bodyPr>
          <a:lstStyle/>
          <a:p>
            <a:pPr indent="-265113" lvl="0" marL="627063" marR="0" rtl="0" algn="l">
              <a:lnSpc>
                <a:spcPct val="100000"/>
              </a:lnSpc>
              <a:spcBef>
                <a:spcPts val="0"/>
              </a:spcBef>
              <a:spcAft>
                <a:spcPts val="0"/>
              </a:spcAft>
              <a:buClr>
                <a:srgbClr val="DDD9C3"/>
              </a:buClr>
              <a:buSzPts val="1650"/>
              <a:buFont typeface="Arimo"/>
              <a:buChar char="þ"/>
            </a:pPr>
            <a:r>
              <a:rPr b="0" i="0" lang="en-CA" sz="2200" u="none" cap="none" strike="noStrike">
                <a:solidFill>
                  <a:srgbClr val="DDD9C3"/>
                </a:solidFill>
                <a:latin typeface="Ubuntu Light"/>
                <a:ea typeface="Ubuntu Light"/>
                <a:cs typeface="Ubuntu Light"/>
                <a:sym typeface="Ubuntu Light"/>
              </a:rPr>
              <a:t>Respect de tous les droits fondamentaux et du droit international </a:t>
            </a:r>
            <a:endParaRPr/>
          </a:p>
          <a:p>
            <a:pPr indent="-265113" lvl="0" marL="627063" marR="0" rtl="0" algn="l">
              <a:lnSpc>
                <a:spcPct val="100000"/>
              </a:lnSpc>
              <a:spcBef>
                <a:spcPts val="600"/>
              </a:spcBef>
              <a:spcAft>
                <a:spcPts val="0"/>
              </a:spcAft>
              <a:buClr>
                <a:srgbClr val="DDD9C3"/>
              </a:buClr>
              <a:buSzPts val="1650"/>
              <a:buFont typeface="Arimo"/>
              <a:buChar char="þ"/>
            </a:pPr>
            <a:r>
              <a:rPr b="0" i="0" lang="en-CA" sz="2200" u="none" cap="none" strike="noStrike">
                <a:solidFill>
                  <a:srgbClr val="DDD9C3"/>
                </a:solidFill>
                <a:latin typeface="Ubuntu Light"/>
                <a:ea typeface="Ubuntu Light"/>
                <a:cs typeface="Ubuntu Light"/>
                <a:sym typeface="Ubuntu Light"/>
              </a:rPr>
              <a:t>Égalité/Équité sociale, féminisme et antiracisme </a:t>
            </a:r>
            <a:endParaRPr/>
          </a:p>
          <a:p>
            <a:pPr indent="-265113" lvl="0" marL="627063" marR="0" rtl="0" algn="l">
              <a:lnSpc>
                <a:spcPct val="100000"/>
              </a:lnSpc>
              <a:spcBef>
                <a:spcPts val="600"/>
              </a:spcBef>
              <a:spcAft>
                <a:spcPts val="0"/>
              </a:spcAft>
              <a:buClr>
                <a:srgbClr val="DDD9C3"/>
              </a:buClr>
              <a:buSzPts val="1650"/>
              <a:buFont typeface="Arimo"/>
              <a:buChar char="þ"/>
            </a:pPr>
            <a:r>
              <a:rPr b="0" i="0" lang="en-CA" sz="2200" u="none" cap="none" strike="noStrike">
                <a:solidFill>
                  <a:srgbClr val="DDD9C3"/>
                </a:solidFill>
                <a:latin typeface="Ubuntu Light"/>
                <a:ea typeface="Ubuntu Light"/>
                <a:cs typeface="Ubuntu Light"/>
                <a:sym typeface="Ubuntu Light"/>
              </a:rPr>
              <a:t>Solidarité: priorité aux plus vulnérables </a:t>
            </a:r>
            <a:endParaRPr/>
          </a:p>
          <a:p>
            <a:pPr indent="-265113" lvl="0" marL="627063" marR="0" rtl="0" algn="l">
              <a:lnSpc>
                <a:spcPct val="100000"/>
              </a:lnSpc>
              <a:spcBef>
                <a:spcPts val="600"/>
              </a:spcBef>
              <a:spcAft>
                <a:spcPts val="600"/>
              </a:spcAft>
              <a:buClr>
                <a:srgbClr val="DDD9C3"/>
              </a:buClr>
              <a:buSzPts val="1650"/>
              <a:buFont typeface="Arimo"/>
              <a:buChar char="þ"/>
            </a:pPr>
            <a:r>
              <a:rPr b="0" i="0" lang="en-CA" sz="2200" u="none" cap="none" strike="noStrike">
                <a:solidFill>
                  <a:srgbClr val="DDD9C3"/>
                </a:solidFill>
                <a:latin typeface="Ubuntu Light"/>
                <a:ea typeface="Ubuntu Light"/>
                <a:cs typeface="Ubuntu Light"/>
                <a:sym typeface="Ubuntu Light"/>
              </a:rPr>
              <a:t>Pacifisme, antimilitarisme, écologie et justice climatique</a:t>
            </a:r>
            <a:endParaRPr/>
          </a:p>
        </p:txBody>
      </p:sp>
      <p:sp>
        <p:nvSpPr>
          <p:cNvPr id="421" name="Google Shape;421;p28"/>
          <p:cNvSpPr/>
          <p:nvPr/>
        </p:nvSpPr>
        <p:spPr>
          <a:xfrm>
            <a:off x="2522836" y="1159679"/>
            <a:ext cx="3222357" cy="52322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1" lang="en-CA" sz="2800" u="none" cap="none" strike="noStrike">
                <a:solidFill>
                  <a:srgbClr val="5F497A"/>
                </a:solidFill>
                <a:latin typeface="Ubuntu Light"/>
                <a:ea typeface="Ubuntu Light"/>
                <a:cs typeface="Ubuntu Light"/>
                <a:sym typeface="Ubuntu Light"/>
              </a:rPr>
              <a:t>Justice migratoire</a:t>
            </a:r>
            <a:endParaRPr/>
          </a:p>
        </p:txBody>
      </p:sp>
      <p:pic>
        <p:nvPicPr>
          <p:cNvPr id="422" name="Google Shape;422;p28"/>
          <p:cNvPicPr preferRelativeResize="0"/>
          <p:nvPr/>
        </p:nvPicPr>
        <p:blipFill rotWithShape="1">
          <a:blip r:embed="rId4">
            <a:alphaModFix/>
          </a:blip>
          <a:srcRect b="0" l="0" r="0" t="0"/>
          <a:stretch/>
        </p:blipFill>
        <p:spPr>
          <a:xfrm>
            <a:off x="5908044" y="1691869"/>
            <a:ext cx="2863968" cy="1611434"/>
          </a:xfrm>
          <a:prstGeom prst="rect">
            <a:avLst/>
          </a:prstGeom>
          <a:noFill/>
          <a:ln>
            <a:noFill/>
          </a:ln>
        </p:spPr>
      </p:pic>
      <p:pic>
        <p:nvPicPr>
          <p:cNvPr id="423" name="Google Shape;423;p28"/>
          <p:cNvPicPr preferRelativeResize="0"/>
          <p:nvPr/>
        </p:nvPicPr>
        <p:blipFill rotWithShape="1">
          <a:blip r:embed="rId5">
            <a:alphaModFix/>
          </a:blip>
          <a:srcRect b="0" l="0" r="0" t="0"/>
          <a:stretch/>
        </p:blipFill>
        <p:spPr>
          <a:xfrm>
            <a:off x="6107759" y="3391920"/>
            <a:ext cx="2464537" cy="165255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29"/>
          <p:cNvSpPr txBox="1"/>
          <p:nvPr/>
        </p:nvSpPr>
        <p:spPr>
          <a:xfrm>
            <a:off x="1295487" y="1850992"/>
            <a:ext cx="5357607" cy="5465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600"/>
              </a:spcAft>
              <a:buNone/>
            </a:pPr>
            <a:r>
              <a:t/>
            </a:r>
            <a:endParaRPr b="0" i="0" sz="2800" u="none" cap="none" strike="noStrike">
              <a:solidFill>
                <a:schemeClr val="dk1"/>
              </a:solidFill>
              <a:latin typeface="Ubuntu Light"/>
              <a:ea typeface="Ubuntu Light"/>
              <a:cs typeface="Ubuntu Light"/>
              <a:sym typeface="Ubuntu Light"/>
            </a:endParaRPr>
          </a:p>
        </p:txBody>
      </p:sp>
      <p:pic>
        <p:nvPicPr>
          <p:cNvPr id="429" name="Google Shape;429;p29"/>
          <p:cNvPicPr preferRelativeResize="0"/>
          <p:nvPr/>
        </p:nvPicPr>
        <p:blipFill rotWithShape="1">
          <a:blip r:embed="rId3">
            <a:alphaModFix/>
          </a:blip>
          <a:srcRect b="0" l="0" r="0" t="0"/>
          <a:stretch/>
        </p:blipFill>
        <p:spPr>
          <a:xfrm>
            <a:off x="106623" y="86340"/>
            <a:ext cx="1704924" cy="1362948"/>
          </a:xfrm>
          <a:prstGeom prst="rect">
            <a:avLst/>
          </a:prstGeom>
          <a:noFill/>
          <a:ln>
            <a:noFill/>
          </a:ln>
        </p:spPr>
      </p:pic>
      <p:grpSp>
        <p:nvGrpSpPr>
          <p:cNvPr id="430" name="Google Shape;430;p29"/>
          <p:cNvGrpSpPr/>
          <p:nvPr/>
        </p:nvGrpSpPr>
        <p:grpSpPr>
          <a:xfrm>
            <a:off x="1295487" y="1850992"/>
            <a:ext cx="6200867" cy="2384577"/>
            <a:chOff x="1295487" y="1850992"/>
            <a:chExt cx="6200867" cy="2384577"/>
          </a:xfrm>
        </p:grpSpPr>
        <p:sp>
          <p:nvSpPr>
            <p:cNvPr id="431" name="Google Shape;431;p29"/>
            <p:cNvSpPr txBox="1"/>
            <p:nvPr/>
          </p:nvSpPr>
          <p:spPr>
            <a:xfrm>
              <a:off x="1295487" y="1850992"/>
              <a:ext cx="5357607" cy="5465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600"/>
                </a:spcAft>
                <a:buNone/>
              </a:pPr>
              <a:r>
                <a:t/>
              </a:r>
              <a:endParaRPr b="0" i="0" sz="2800" u="none" cap="none" strike="noStrike">
                <a:solidFill>
                  <a:schemeClr val="dk1"/>
                </a:solidFill>
                <a:latin typeface="Ubuntu Light"/>
                <a:ea typeface="Ubuntu Light"/>
                <a:cs typeface="Ubuntu Light"/>
                <a:sym typeface="Ubuntu Light"/>
              </a:endParaRPr>
            </a:p>
          </p:txBody>
        </p:sp>
        <p:sp>
          <p:nvSpPr>
            <p:cNvPr id="432" name="Google Shape;432;p29"/>
            <p:cNvSpPr txBox="1"/>
            <p:nvPr/>
          </p:nvSpPr>
          <p:spPr>
            <a:xfrm>
              <a:off x="3329795" y="2202732"/>
              <a:ext cx="2518913" cy="636451"/>
            </a:xfrm>
            <a:prstGeom prst="rect">
              <a:avLst/>
            </a:prstGeom>
            <a:solidFill>
              <a:srgbClr val="5F497A"/>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600"/>
                </a:spcAft>
                <a:buNone/>
              </a:pPr>
              <a:r>
                <a:rPr b="0" i="0" lang="en-CA" sz="2400" u="none" cap="none" strike="noStrike">
                  <a:solidFill>
                    <a:srgbClr val="DDD9C3"/>
                  </a:solidFill>
                  <a:latin typeface="Ubuntu Light"/>
                  <a:ea typeface="Ubuntu Light"/>
                  <a:cs typeface="Ubuntu Light"/>
                  <a:sym typeface="Ubuntu Light"/>
                </a:rPr>
                <a:t>Tes réactions?</a:t>
              </a:r>
              <a:endParaRPr b="0" i="0" sz="2400" u="none" cap="none" strike="noStrike">
                <a:solidFill>
                  <a:srgbClr val="DDD9C3"/>
                </a:solidFill>
                <a:latin typeface="Ubuntu Light"/>
                <a:ea typeface="Ubuntu Light"/>
                <a:cs typeface="Ubuntu Light"/>
                <a:sym typeface="Ubuntu Light"/>
              </a:endParaRPr>
            </a:p>
          </p:txBody>
        </p:sp>
        <p:sp>
          <p:nvSpPr>
            <p:cNvPr id="433" name="Google Shape;433;p29"/>
            <p:cNvSpPr/>
            <p:nvPr/>
          </p:nvSpPr>
          <p:spPr>
            <a:xfrm>
              <a:off x="5986732" y="2725946"/>
              <a:ext cx="1509622" cy="819510"/>
            </a:xfrm>
            <a:prstGeom prst="wedgeEllipseCallout">
              <a:avLst>
                <a:gd fmla="val -68088" name="adj1"/>
                <a:gd fmla="val -16701" name="adj2"/>
              </a:avLst>
            </a:prstGeom>
            <a:solidFill>
              <a:srgbClr val="CC6600"/>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CA" sz="4000" u="none" cap="none" strike="noStrike">
                  <a:solidFill>
                    <a:schemeClr val="lt1"/>
                  </a:solidFill>
                  <a:latin typeface="Arial"/>
                  <a:ea typeface="Arial"/>
                  <a:cs typeface="Arial"/>
                  <a:sym typeface="Arial"/>
                </a:rPr>
                <a:t></a:t>
              </a:r>
              <a:endParaRPr b="0" i="0" sz="4000" u="none" cap="none" strike="noStrike">
                <a:solidFill>
                  <a:schemeClr val="lt1"/>
                </a:solidFill>
                <a:latin typeface="Arial"/>
                <a:ea typeface="Arial"/>
                <a:cs typeface="Arial"/>
                <a:sym typeface="Arial"/>
              </a:endParaRPr>
            </a:p>
          </p:txBody>
        </p:sp>
        <p:sp>
          <p:nvSpPr>
            <p:cNvPr id="434" name="Google Shape;434;p29"/>
            <p:cNvSpPr/>
            <p:nvPr/>
          </p:nvSpPr>
          <p:spPr>
            <a:xfrm>
              <a:off x="5293744" y="3119887"/>
              <a:ext cx="1167441" cy="770625"/>
            </a:xfrm>
            <a:prstGeom prst="wedgeEllipseCallout">
              <a:avLst>
                <a:gd fmla="val -78912" name="adj1"/>
                <a:gd fmla="val -47448" name="adj2"/>
              </a:avLst>
            </a:prstGeom>
            <a:solidFill>
              <a:srgbClr val="76923C"/>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2800" u="none" cap="none" strike="noStrike">
                  <a:solidFill>
                    <a:schemeClr val="lt1"/>
                  </a:solidFill>
                  <a:latin typeface="Arial"/>
                  <a:ea typeface="Arial"/>
                  <a:cs typeface="Arial"/>
                  <a:sym typeface="Arial"/>
                </a:rPr>
                <a:t></a:t>
              </a:r>
              <a:endParaRPr b="0" i="0" sz="2800" u="none" cap="none" strike="noStrike">
                <a:solidFill>
                  <a:schemeClr val="lt1"/>
                </a:solidFill>
                <a:latin typeface="Arial"/>
                <a:ea typeface="Arial"/>
                <a:cs typeface="Arial"/>
                <a:sym typeface="Arial"/>
              </a:endParaRPr>
            </a:p>
          </p:txBody>
        </p:sp>
        <p:sp>
          <p:nvSpPr>
            <p:cNvPr id="435" name="Google Shape;435;p29"/>
            <p:cNvSpPr/>
            <p:nvPr/>
          </p:nvSpPr>
          <p:spPr>
            <a:xfrm>
              <a:off x="4091794" y="3349925"/>
              <a:ext cx="1463616" cy="885644"/>
            </a:xfrm>
            <a:prstGeom prst="wedgeEllipseCallout">
              <a:avLst>
                <a:gd fmla="val -24033" name="adj1"/>
                <a:gd fmla="val -67370" name="adj2"/>
              </a:avLst>
            </a:prstGeom>
            <a:solidFill>
              <a:srgbClr val="953734"/>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2400" u="none" cap="none" strike="noStrike">
                  <a:solidFill>
                    <a:schemeClr val="lt1"/>
                  </a:solidFill>
                  <a:latin typeface="Arial"/>
                  <a:ea typeface="Arial"/>
                  <a:cs typeface="Arial"/>
                  <a:sym typeface="Arial"/>
                </a:rPr>
                <a:t></a:t>
              </a:r>
              <a:endParaRPr b="1" i="0" sz="2400" u="none" cap="none" strike="noStrike">
                <a:solidFill>
                  <a:schemeClr val="lt1"/>
                </a:solidFill>
                <a:latin typeface="Arial"/>
                <a:ea typeface="Arial"/>
                <a:cs typeface="Arial"/>
                <a:sym typeface="Arial"/>
              </a:endParaRPr>
            </a:p>
          </p:txBody>
        </p:sp>
        <p:sp>
          <p:nvSpPr>
            <p:cNvPr id="436" name="Google Shape;436;p29"/>
            <p:cNvSpPr/>
            <p:nvPr/>
          </p:nvSpPr>
          <p:spPr>
            <a:xfrm>
              <a:off x="2855345" y="3312543"/>
              <a:ext cx="948905" cy="785003"/>
            </a:xfrm>
            <a:prstGeom prst="wedgeEllipseCallout">
              <a:avLst>
                <a:gd fmla="val 59022" name="adj1"/>
                <a:gd fmla="val -67920" name="adj2"/>
              </a:avLst>
            </a:prstGeom>
            <a:solidFill>
              <a:srgbClr val="F79E1E"/>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2800" u="none" cap="none" strike="noStrike">
                  <a:solidFill>
                    <a:schemeClr val="lt1"/>
                  </a:solidFill>
                  <a:latin typeface="Arial"/>
                  <a:ea typeface="Arial"/>
                  <a:cs typeface="Arial"/>
                  <a:sym typeface="Arial"/>
                </a:rPr>
                <a:t>🖑</a:t>
              </a:r>
              <a:endParaRPr b="1" i="0" sz="2800" u="none" cap="none" strike="noStrike">
                <a:solidFill>
                  <a:schemeClr val="lt1"/>
                </a:solidFill>
                <a:latin typeface="Arial"/>
                <a:ea typeface="Arial"/>
                <a:cs typeface="Arial"/>
                <a:sym typeface="Arial"/>
              </a:endParaRPr>
            </a:p>
          </p:txBody>
        </p:sp>
        <p:sp>
          <p:nvSpPr>
            <p:cNvPr id="437" name="Google Shape;437;p29"/>
            <p:cNvSpPr/>
            <p:nvPr/>
          </p:nvSpPr>
          <p:spPr>
            <a:xfrm>
              <a:off x="2078967" y="2846718"/>
              <a:ext cx="1049546" cy="799382"/>
            </a:xfrm>
            <a:prstGeom prst="wedgeEllipseCallout">
              <a:avLst>
                <a:gd fmla="val 83945" name="adj1"/>
                <a:gd fmla="val -13270" name="adj2"/>
              </a:avLst>
            </a:prstGeom>
            <a:solidFill>
              <a:srgbClr val="31859B"/>
            </a:solidFill>
            <a:ln>
              <a:noFill/>
            </a:ln>
            <a:effectLst>
              <a:outerShdw blurRad="508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2800" u="none" cap="none" strike="noStrike">
                  <a:solidFill>
                    <a:schemeClr val="lt1"/>
                  </a:solidFill>
                  <a:latin typeface="Ubuntu Light"/>
                  <a:ea typeface="Ubuntu Light"/>
                  <a:cs typeface="Ubuntu Light"/>
                  <a:sym typeface="Ubuntu Light"/>
                </a:rPr>
                <a:t>?</a:t>
              </a:r>
              <a:endParaRPr b="1" i="0" sz="2800" u="none" cap="none" strike="noStrike">
                <a:solidFill>
                  <a:schemeClr val="lt1"/>
                </a:solidFill>
                <a:latin typeface="Ubuntu Light"/>
                <a:ea typeface="Ubuntu Light"/>
                <a:cs typeface="Ubuntu Light"/>
                <a:sym typeface="Ubuntu Light"/>
              </a:endParaRPr>
            </a:p>
          </p:txBody>
        </p:sp>
      </p:grpSp>
      <p:sp>
        <p:nvSpPr>
          <p:cNvPr id="438" name="Google Shape;438;p29"/>
          <p:cNvSpPr txBox="1"/>
          <p:nvPr/>
        </p:nvSpPr>
        <p:spPr>
          <a:xfrm>
            <a:off x="1811547" y="415040"/>
            <a:ext cx="7073661"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À la recherche d’une terre d’accueil</a:t>
            </a:r>
            <a:endParaRPr b="1" i="0" sz="32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30"/>
          <p:cNvPicPr preferRelativeResize="0"/>
          <p:nvPr/>
        </p:nvPicPr>
        <p:blipFill rotWithShape="1">
          <a:blip r:embed="rId3">
            <a:alphaModFix/>
          </a:blip>
          <a:srcRect b="0" l="0" r="0" t="0"/>
          <a:stretch/>
        </p:blipFill>
        <p:spPr>
          <a:xfrm>
            <a:off x="198409" y="2492828"/>
            <a:ext cx="2087252" cy="2068093"/>
          </a:xfrm>
          <a:prstGeom prst="rect">
            <a:avLst/>
          </a:prstGeom>
          <a:noFill/>
          <a:ln>
            <a:noFill/>
          </a:ln>
        </p:spPr>
      </p:pic>
      <p:sp>
        <p:nvSpPr>
          <p:cNvPr id="444" name="Google Shape;444;p30"/>
          <p:cNvSpPr txBox="1"/>
          <p:nvPr/>
        </p:nvSpPr>
        <p:spPr>
          <a:xfrm>
            <a:off x="4441370" y="2402789"/>
            <a:ext cx="4443837" cy="2158132"/>
          </a:xfrm>
          <a:prstGeom prst="rect">
            <a:avLst/>
          </a:prstGeom>
          <a:solidFill>
            <a:srgbClr val="5F497A"/>
          </a:solidFill>
          <a:ln>
            <a:noFill/>
          </a:ln>
        </p:spPr>
        <p:txBody>
          <a:bodyPr anchorCtr="0" anchor="t" bIns="91425" lIns="91425" spcFirstLastPara="1" rIns="91425" wrap="square" tIns="91425">
            <a:noAutofit/>
          </a:bodyPr>
          <a:lstStyle/>
          <a:p>
            <a:pPr indent="0" lvl="0" marL="361950" marR="0" rtl="0" algn="l">
              <a:lnSpc>
                <a:spcPct val="100000"/>
              </a:lnSpc>
              <a:spcBef>
                <a:spcPts val="0"/>
              </a:spcBef>
              <a:spcAft>
                <a:spcPts val="0"/>
              </a:spcAft>
              <a:buNone/>
            </a:pPr>
            <a:r>
              <a:rPr b="0" i="0" lang="en-CA" sz="2000" u="none" cap="none" strike="noStrike">
                <a:solidFill>
                  <a:srgbClr val="DDD9C3"/>
                </a:solidFill>
                <a:latin typeface="Ubuntu Light"/>
                <a:ea typeface="Ubuntu Light"/>
                <a:cs typeface="Ubuntu Light"/>
                <a:sym typeface="Ubuntu Light"/>
              </a:rPr>
              <a:t>Haut Commissariat aux Réfugiés (HCR): </a:t>
            </a:r>
            <a:endParaRPr/>
          </a:p>
          <a:p>
            <a:pPr indent="-354013" lvl="0" marL="893763" marR="0" rtl="0" algn="l">
              <a:lnSpc>
                <a:spcPct val="100000"/>
              </a:lnSpc>
              <a:spcBef>
                <a:spcPts val="600"/>
              </a:spcBef>
              <a:spcAft>
                <a:spcPts val="0"/>
              </a:spcAft>
              <a:buClr>
                <a:srgbClr val="DDD9C3"/>
              </a:buClr>
              <a:buSzPts val="1350"/>
              <a:buFont typeface="Arimo"/>
              <a:buChar char="þ"/>
            </a:pPr>
            <a:r>
              <a:rPr b="0" i="0" lang="en-CA" sz="1800" u="none" cap="none" strike="noStrike">
                <a:solidFill>
                  <a:srgbClr val="DDD9C3"/>
                </a:solidFill>
                <a:latin typeface="Ubuntu Light"/>
                <a:ea typeface="Ubuntu Light"/>
                <a:cs typeface="Ubuntu Light"/>
                <a:sym typeface="Ubuntu Light"/>
              </a:rPr>
              <a:t>Garantir le droit d’asile </a:t>
            </a:r>
            <a:endParaRPr b="0" i="0" sz="1800" u="none" cap="none" strike="noStrike">
              <a:solidFill>
                <a:srgbClr val="DDD9C3"/>
              </a:solidFill>
              <a:latin typeface="Ubuntu Light"/>
              <a:ea typeface="Ubuntu Light"/>
              <a:cs typeface="Ubuntu Light"/>
              <a:sym typeface="Ubuntu Light"/>
            </a:endParaRPr>
          </a:p>
          <a:p>
            <a:pPr indent="-354013" lvl="0" marL="893763" marR="0" rtl="0" algn="l">
              <a:lnSpc>
                <a:spcPct val="100000"/>
              </a:lnSpc>
              <a:spcBef>
                <a:spcPts val="600"/>
              </a:spcBef>
              <a:spcAft>
                <a:spcPts val="600"/>
              </a:spcAft>
              <a:buClr>
                <a:srgbClr val="DDD9C3"/>
              </a:buClr>
              <a:buSzPts val="1350"/>
              <a:buFont typeface="Arimo"/>
              <a:buChar char="þ"/>
            </a:pPr>
            <a:r>
              <a:rPr b="0" i="0" lang="en-CA" sz="1800" u="none" cap="none" strike="noStrike">
                <a:solidFill>
                  <a:srgbClr val="DDD9C3"/>
                </a:solidFill>
                <a:latin typeface="Ubuntu Light"/>
                <a:ea typeface="Ubuntu Light"/>
                <a:cs typeface="Ubuntu Light"/>
                <a:sym typeface="Ubuntu Light"/>
              </a:rPr>
              <a:t>Actions basées sur la Convention de 1951 relative au statut des réfugiés</a:t>
            </a:r>
            <a:endParaRPr b="0" i="0" sz="1800" u="none" cap="none" strike="noStrike">
              <a:solidFill>
                <a:srgbClr val="DDD9C3"/>
              </a:solidFill>
              <a:latin typeface="Ubuntu Light"/>
              <a:ea typeface="Ubuntu Light"/>
              <a:cs typeface="Ubuntu Light"/>
              <a:sym typeface="Ubuntu Light"/>
            </a:endParaRPr>
          </a:p>
        </p:txBody>
      </p:sp>
      <p:pic>
        <p:nvPicPr>
          <p:cNvPr id="445" name="Google Shape;445;p30"/>
          <p:cNvPicPr preferRelativeResize="0"/>
          <p:nvPr/>
        </p:nvPicPr>
        <p:blipFill rotWithShape="1">
          <a:blip r:embed="rId4">
            <a:alphaModFix/>
          </a:blip>
          <a:srcRect b="0" l="0" r="0" t="0"/>
          <a:stretch/>
        </p:blipFill>
        <p:spPr>
          <a:xfrm>
            <a:off x="2206008" y="2492828"/>
            <a:ext cx="2029282" cy="2068093"/>
          </a:xfrm>
          <a:prstGeom prst="rect">
            <a:avLst/>
          </a:prstGeom>
          <a:noFill/>
          <a:ln>
            <a:noFill/>
          </a:ln>
        </p:spPr>
      </p:pic>
      <p:pic>
        <p:nvPicPr>
          <p:cNvPr id="446" name="Google Shape;446;p30"/>
          <p:cNvPicPr preferRelativeResize="0"/>
          <p:nvPr/>
        </p:nvPicPr>
        <p:blipFill rotWithShape="1">
          <a:blip r:embed="rId5">
            <a:alphaModFix/>
          </a:blip>
          <a:srcRect b="0" l="0" r="0" t="0"/>
          <a:stretch/>
        </p:blipFill>
        <p:spPr>
          <a:xfrm>
            <a:off x="106623" y="86340"/>
            <a:ext cx="1704924" cy="1362948"/>
          </a:xfrm>
          <a:prstGeom prst="rect">
            <a:avLst/>
          </a:prstGeom>
          <a:noFill/>
          <a:ln>
            <a:noFill/>
          </a:ln>
        </p:spPr>
      </p:pic>
      <p:sp>
        <p:nvSpPr>
          <p:cNvPr id="447" name="Google Shape;447;p30"/>
          <p:cNvSpPr txBox="1"/>
          <p:nvPr/>
        </p:nvSpPr>
        <p:spPr>
          <a:xfrm>
            <a:off x="1811547" y="415040"/>
            <a:ext cx="7073661"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À la recherche d’une terre d’accueil</a:t>
            </a:r>
            <a:endParaRPr b="1" i="0" sz="3200" u="none" cap="none" strike="noStrike">
              <a:solidFill>
                <a:srgbClr val="DDD9C3"/>
              </a:solidFill>
              <a:latin typeface="Ubuntu Light"/>
              <a:ea typeface="Ubuntu Light"/>
              <a:cs typeface="Ubuntu Light"/>
              <a:sym typeface="Ubuntu Light"/>
            </a:endParaRPr>
          </a:p>
        </p:txBody>
      </p:sp>
      <p:sp>
        <p:nvSpPr>
          <p:cNvPr id="448" name="Google Shape;448;p30"/>
          <p:cNvSpPr txBox="1"/>
          <p:nvPr/>
        </p:nvSpPr>
        <p:spPr>
          <a:xfrm>
            <a:off x="3687996" y="999815"/>
            <a:ext cx="5200073" cy="535071"/>
          </a:xfrm>
          <a:prstGeom prst="rect">
            <a:avLst/>
          </a:prstGeom>
          <a:solidFill>
            <a:srgbClr val="5F497A"/>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600"/>
              </a:spcAft>
              <a:buNone/>
            </a:pPr>
            <a:r>
              <a:rPr b="0" i="0" lang="en-CA" sz="2400" u="none" cap="none" strike="noStrike">
                <a:solidFill>
                  <a:srgbClr val="DDD9C3"/>
                </a:solidFill>
                <a:latin typeface="Ubuntu Light"/>
                <a:ea typeface="Ubuntu Light"/>
                <a:cs typeface="Ubuntu Light"/>
                <a:sym typeface="Ubuntu Light"/>
              </a:rPr>
              <a:t>Faire partie de la solution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descr="gulls, formation, flag, sky, blue, flags, color, country, clouds, canadian  flag, canadian seegulls | Pikist" id="453" name="Google Shape;453;p31"/>
          <p:cNvPicPr preferRelativeResize="0"/>
          <p:nvPr/>
        </p:nvPicPr>
        <p:blipFill rotWithShape="1">
          <a:blip r:embed="rId3">
            <a:alphaModFix/>
          </a:blip>
          <a:srcRect b="0" l="0" r="0" t="0"/>
          <a:stretch/>
        </p:blipFill>
        <p:spPr>
          <a:xfrm>
            <a:off x="2492829" y="0"/>
            <a:ext cx="5734001" cy="3818324"/>
          </a:xfrm>
          <a:prstGeom prst="rect">
            <a:avLst/>
          </a:prstGeom>
          <a:noFill/>
          <a:ln>
            <a:noFill/>
          </a:ln>
        </p:spPr>
      </p:pic>
      <p:sp>
        <p:nvSpPr>
          <p:cNvPr id="454" name="Google Shape;454;p31"/>
          <p:cNvSpPr txBox="1"/>
          <p:nvPr/>
        </p:nvSpPr>
        <p:spPr>
          <a:xfrm>
            <a:off x="0" y="3562491"/>
            <a:ext cx="8926286" cy="1451679"/>
          </a:xfrm>
          <a:prstGeom prst="rect">
            <a:avLst/>
          </a:prstGeom>
          <a:noFill/>
          <a:ln>
            <a:noFill/>
          </a:ln>
        </p:spPr>
        <p:txBody>
          <a:bodyPr anchorCtr="0" anchor="t" bIns="45700" lIns="91425" spcFirstLastPara="1" rIns="91425" wrap="square" tIns="45700">
            <a:spAutoFit/>
          </a:bodyPr>
          <a:lstStyle/>
          <a:p>
            <a:pPr indent="0" lvl="0" marL="0" marR="0" rtl="0" algn="r">
              <a:lnSpc>
                <a:spcPct val="110416"/>
              </a:lnSpc>
              <a:spcBef>
                <a:spcPts val="0"/>
              </a:spcBef>
              <a:spcAft>
                <a:spcPts val="0"/>
              </a:spcAft>
              <a:buNone/>
            </a:pPr>
            <a:r>
              <a:rPr b="1" i="0" lang="en-CA" sz="4800" u="none" cap="none" strike="noStrike">
                <a:solidFill>
                  <a:srgbClr val="31859B"/>
                </a:solidFill>
                <a:latin typeface="Ubuntu Light"/>
                <a:ea typeface="Ubuntu Light"/>
                <a:cs typeface="Ubuntu Light"/>
                <a:sym typeface="Ubuntu Light"/>
              </a:rPr>
              <a:t>L’arrivée dans le                 nouveau milieu de vie</a:t>
            </a:r>
            <a:endParaRPr/>
          </a:p>
        </p:txBody>
      </p:sp>
      <p:pic>
        <p:nvPicPr>
          <p:cNvPr id="455" name="Google Shape;455;p31"/>
          <p:cNvPicPr preferRelativeResize="0"/>
          <p:nvPr/>
        </p:nvPicPr>
        <p:blipFill rotWithShape="1">
          <a:blip r:embed="rId4">
            <a:alphaModFix/>
          </a:blip>
          <a:srcRect b="0" l="0" r="0" t="0"/>
          <a:stretch/>
        </p:blipFill>
        <p:spPr>
          <a:xfrm>
            <a:off x="106623" y="86340"/>
            <a:ext cx="1704924" cy="136294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descr="cityscape, seoul, korea, namsan, city, sky, night, landscape, korean,  urban, cloud | Pikist" id="460" name="Google Shape;460;p32"/>
          <p:cNvPicPr preferRelativeResize="0"/>
          <p:nvPr/>
        </p:nvPicPr>
        <p:blipFill rotWithShape="1">
          <a:blip r:embed="rId3">
            <a:alphaModFix/>
          </a:blip>
          <a:srcRect b="0" l="0" r="0" t="0"/>
          <a:stretch/>
        </p:blipFill>
        <p:spPr>
          <a:xfrm>
            <a:off x="5143265" y="2377195"/>
            <a:ext cx="3837310" cy="2354714"/>
          </a:xfrm>
          <a:prstGeom prst="rect">
            <a:avLst/>
          </a:prstGeom>
          <a:noFill/>
          <a:ln>
            <a:noFill/>
          </a:ln>
        </p:spPr>
      </p:pic>
      <p:pic>
        <p:nvPicPr>
          <p:cNvPr id="461" name="Google Shape;461;p32"/>
          <p:cNvPicPr preferRelativeResize="0"/>
          <p:nvPr/>
        </p:nvPicPr>
        <p:blipFill rotWithShape="1">
          <a:blip r:embed="rId4">
            <a:alphaModFix/>
          </a:blip>
          <a:srcRect b="0" l="0" r="0" t="0"/>
          <a:stretch/>
        </p:blipFill>
        <p:spPr>
          <a:xfrm>
            <a:off x="106623" y="86340"/>
            <a:ext cx="1704924" cy="1362948"/>
          </a:xfrm>
          <a:prstGeom prst="rect">
            <a:avLst/>
          </a:prstGeom>
          <a:noFill/>
          <a:ln>
            <a:noFill/>
          </a:ln>
        </p:spPr>
      </p:pic>
      <p:sp>
        <p:nvSpPr>
          <p:cNvPr id="462" name="Google Shape;462;p32"/>
          <p:cNvSpPr/>
          <p:nvPr/>
        </p:nvSpPr>
        <p:spPr>
          <a:xfrm>
            <a:off x="293914" y="2234030"/>
            <a:ext cx="4713516" cy="2616101"/>
          </a:xfrm>
          <a:prstGeom prst="rect">
            <a:avLst/>
          </a:prstGeom>
          <a:solidFill>
            <a:srgbClr val="76923C"/>
          </a:solidFill>
          <a:ln>
            <a:noFill/>
          </a:ln>
        </p:spPr>
        <p:txBody>
          <a:bodyPr anchorCtr="0" anchor="t" bIns="45700" lIns="91425" spcFirstLastPara="1" rIns="91425" wrap="square" tIns="45700">
            <a:spAutoFit/>
          </a:bodyPr>
          <a:lstStyle/>
          <a:p>
            <a:pPr indent="0" lvl="0" marL="3175" marR="0" rtl="0" algn="ctr">
              <a:lnSpc>
                <a:spcPct val="100000"/>
              </a:lnSpc>
              <a:spcBef>
                <a:spcPts val="0"/>
              </a:spcBef>
              <a:spcAft>
                <a:spcPts val="0"/>
              </a:spcAft>
              <a:buNone/>
            </a:pPr>
            <a:r>
              <a:rPr b="0" i="1" lang="en-CA" sz="1800" u="none" cap="none" strike="noStrike">
                <a:solidFill>
                  <a:srgbClr val="DDD9C3"/>
                </a:solidFill>
                <a:latin typeface="Ubuntu Light"/>
                <a:ea typeface="Ubuntu Light"/>
                <a:cs typeface="Ubuntu Light"/>
                <a:sym typeface="Ubuntu Light"/>
              </a:rPr>
              <a:t>Tu arrives enfin à Séoul, 10 millions d’habitants, capitale de la Corée du Sud où tu n’as que quelques jours d’accueil offerts à l’hôtel avant de pouvoir t’installer. </a:t>
            </a:r>
            <a:endParaRPr/>
          </a:p>
          <a:p>
            <a:pPr indent="0" lvl="0" marL="3175" marR="0" rtl="0" algn="ctr">
              <a:lnSpc>
                <a:spcPct val="100000"/>
              </a:lnSpc>
              <a:spcBef>
                <a:spcPts val="1800"/>
              </a:spcBef>
              <a:spcAft>
                <a:spcPts val="0"/>
              </a:spcAft>
              <a:buNone/>
            </a:pPr>
            <a:r>
              <a:rPr b="0" i="1" lang="en-CA" sz="1800" u="none" cap="none" strike="noStrike">
                <a:solidFill>
                  <a:srgbClr val="DDD9C3"/>
                </a:solidFill>
                <a:latin typeface="Ubuntu Light"/>
                <a:ea typeface="Ubuntu Light"/>
                <a:cs typeface="Ubuntu Light"/>
                <a:sym typeface="Ubuntu Light"/>
              </a:rPr>
              <a:t>Tu dois chercher un logement, des meubles, des vêtements adaptés, faire l’épicerie, t’inscrire à l’école, etc.</a:t>
            </a:r>
            <a:endParaRPr b="0" i="0" sz="1800" u="none" cap="none" strike="noStrike">
              <a:solidFill>
                <a:srgbClr val="DDD9C3"/>
              </a:solidFill>
              <a:latin typeface="Arial"/>
              <a:ea typeface="Arial"/>
              <a:cs typeface="Arial"/>
              <a:sym typeface="Arial"/>
            </a:endParaRPr>
          </a:p>
        </p:txBody>
      </p:sp>
      <p:sp>
        <p:nvSpPr>
          <p:cNvPr id="463" name="Google Shape;463;p32"/>
          <p:cNvSpPr txBox="1"/>
          <p:nvPr/>
        </p:nvSpPr>
        <p:spPr>
          <a:xfrm>
            <a:off x="2000443" y="1687510"/>
            <a:ext cx="3006987" cy="54652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600"/>
              </a:spcAft>
              <a:buNone/>
            </a:pPr>
            <a:r>
              <a:rPr b="0" i="1" lang="en-CA" sz="2800" u="none" cap="none" strike="noStrike">
                <a:solidFill>
                  <a:srgbClr val="5F497A"/>
                </a:solidFill>
                <a:latin typeface="Ubuntu Light"/>
                <a:ea typeface="Ubuntu Light"/>
                <a:cs typeface="Ubuntu Light"/>
                <a:sym typeface="Ubuntu Light"/>
              </a:rPr>
              <a:t>Imagine que…</a:t>
            </a:r>
            <a:endParaRPr b="0" i="1" sz="2800" u="none" cap="none" strike="noStrike">
              <a:solidFill>
                <a:srgbClr val="5F497A"/>
              </a:solidFill>
              <a:latin typeface="Ubuntu Light"/>
              <a:ea typeface="Ubuntu Light"/>
              <a:cs typeface="Ubuntu Light"/>
              <a:sym typeface="Ubuntu Light"/>
            </a:endParaRPr>
          </a:p>
        </p:txBody>
      </p:sp>
      <p:sp>
        <p:nvSpPr>
          <p:cNvPr id="464" name="Google Shape;464;p32"/>
          <p:cNvSpPr txBox="1"/>
          <p:nvPr/>
        </p:nvSpPr>
        <p:spPr>
          <a:xfrm>
            <a:off x="3167743" y="173428"/>
            <a:ext cx="5717465" cy="1077218"/>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L’arrivée dans le </a:t>
            </a:r>
            <a:endParaRPr b="1" i="0" sz="3200" u="none" cap="none" strike="noStrike">
              <a:solidFill>
                <a:srgbClr val="DDD9C3"/>
              </a:solidFill>
              <a:latin typeface="Ubuntu Light"/>
              <a:ea typeface="Ubuntu Light"/>
              <a:cs typeface="Ubuntu Light"/>
              <a:sym typeface="Ubuntu Light"/>
            </a:endParaRPr>
          </a:p>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nouveau milieu de vie</a:t>
            </a:r>
            <a:endParaRPr b="1" i="0" sz="32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graphicFrame>
        <p:nvGraphicFramePr>
          <p:cNvPr id="99" name="Google Shape;99;p6"/>
          <p:cNvGraphicFramePr/>
          <p:nvPr/>
        </p:nvGraphicFramePr>
        <p:xfrm>
          <a:off x="2411838" y="2921618"/>
          <a:ext cx="3000000" cy="3000000"/>
        </p:xfrm>
        <a:graphic>
          <a:graphicData uri="http://schemas.openxmlformats.org/drawingml/2006/table">
            <a:tbl>
              <a:tblPr bandRow="1" firstRow="1">
                <a:noFill/>
                <a:tableStyleId>{E6714B25-CC15-4D61-9FE5-8A3CC788A968}</a:tableStyleId>
              </a:tblPr>
              <a:tblGrid>
                <a:gridCol w="3240000"/>
                <a:gridCol w="3240000"/>
              </a:tblGrid>
              <a:tr h="900000">
                <a:tc>
                  <a:txBody>
                    <a:bodyPr/>
                    <a:lstStyle/>
                    <a:p>
                      <a:pPr indent="0" lvl="0" marL="0" marR="0" rtl="0" algn="r">
                        <a:spcBef>
                          <a:spcPts val="0"/>
                        </a:spcBef>
                        <a:spcAft>
                          <a:spcPts val="0"/>
                        </a:spcAft>
                        <a:buNone/>
                      </a:pPr>
                      <a:r>
                        <a:rPr lang="en-CA" sz="1800" u="none" cap="none" strike="noStrike">
                          <a:solidFill>
                            <a:schemeClr val="lt2"/>
                          </a:solidFill>
                          <a:latin typeface="Ubuntu Light"/>
                          <a:ea typeface="Ubuntu Light"/>
                          <a:cs typeface="Ubuntu Light"/>
                          <a:sym typeface="Ubuntu Light"/>
                        </a:rPr>
                        <a:t>France</a:t>
                      </a:r>
                      <a:endParaRPr sz="1800" u="none" cap="none" strike="noStrike">
                        <a:solidFill>
                          <a:schemeClr val="lt2"/>
                        </a:solidFill>
                        <a:latin typeface="Ubuntu Light"/>
                        <a:ea typeface="Ubuntu Light"/>
                        <a:cs typeface="Ubuntu Light"/>
                        <a:sym typeface="Ubuntu Light"/>
                      </a:endParaRPr>
                    </a:p>
                  </a:txBody>
                  <a:tcPr marT="90000" marB="90000" marR="90000" marL="90000" anchor="ctr">
                    <a:solidFill>
                      <a:srgbClr val="953734"/>
                    </a:solidFill>
                  </a:tcPr>
                </a:tc>
                <a:tc>
                  <a:txBody>
                    <a:bodyPr/>
                    <a:lstStyle/>
                    <a:p>
                      <a:pPr indent="0" lvl="0" marL="0" marR="0" rtl="0" algn="r">
                        <a:spcBef>
                          <a:spcPts val="0"/>
                        </a:spcBef>
                        <a:spcAft>
                          <a:spcPts val="0"/>
                        </a:spcAft>
                        <a:buNone/>
                      </a:pPr>
                      <a:r>
                        <a:rPr b="1" lang="en-CA" sz="1800" u="none" cap="none" strike="noStrike">
                          <a:solidFill>
                            <a:schemeClr val="lt2"/>
                          </a:solidFill>
                          <a:latin typeface="Ubuntu Light"/>
                          <a:ea typeface="Ubuntu Light"/>
                          <a:cs typeface="Ubuntu Light"/>
                          <a:sym typeface="Ubuntu Light"/>
                        </a:rPr>
                        <a:t>Angleterre</a:t>
                      </a:r>
                      <a:endParaRPr b="1" sz="1800" u="none" cap="none" strike="noStrike">
                        <a:solidFill>
                          <a:schemeClr val="lt2"/>
                        </a:solidFill>
                        <a:latin typeface="Ubuntu Light"/>
                        <a:ea typeface="Ubuntu Light"/>
                        <a:cs typeface="Ubuntu Light"/>
                        <a:sym typeface="Ubuntu Light"/>
                      </a:endParaRPr>
                    </a:p>
                  </a:txBody>
                  <a:tcPr marT="90000" marB="90000" marR="90000" marL="90000" anchor="ctr">
                    <a:solidFill>
                      <a:srgbClr val="31859B"/>
                    </a:solidFill>
                  </a:tcPr>
                </a:tc>
              </a:tr>
              <a:tr h="900000">
                <a:tc>
                  <a:txBody>
                    <a:bodyPr/>
                    <a:lstStyle/>
                    <a:p>
                      <a:pPr indent="0" lvl="0" marL="0" marR="0" rtl="0" algn="r">
                        <a:spcBef>
                          <a:spcPts val="0"/>
                        </a:spcBef>
                        <a:spcAft>
                          <a:spcPts val="0"/>
                        </a:spcAft>
                        <a:buNone/>
                      </a:pPr>
                      <a:r>
                        <a:rPr b="1" lang="en-CA" sz="1800" u="none" cap="none" strike="noStrike">
                          <a:solidFill>
                            <a:schemeClr val="lt2"/>
                          </a:solidFill>
                          <a:latin typeface="Ubuntu Light"/>
                          <a:ea typeface="Ubuntu Light"/>
                          <a:cs typeface="Ubuntu Light"/>
                          <a:sym typeface="Ubuntu Light"/>
                        </a:rPr>
                        <a:t>Amérique du Sud</a:t>
                      </a:r>
                      <a:endParaRPr b="1" sz="1800" u="none" cap="none" strike="noStrike">
                        <a:solidFill>
                          <a:schemeClr val="lt2"/>
                        </a:solidFill>
                        <a:latin typeface="Ubuntu Light"/>
                        <a:ea typeface="Ubuntu Light"/>
                        <a:cs typeface="Ubuntu Light"/>
                        <a:sym typeface="Ubuntu Light"/>
                      </a:endParaRPr>
                    </a:p>
                  </a:txBody>
                  <a:tcPr marT="90000" marB="90000" marR="90000" marL="90000" anchor="ctr">
                    <a:solidFill>
                      <a:srgbClr val="F79E1E"/>
                    </a:solidFill>
                  </a:tcPr>
                </a:tc>
                <a:tc>
                  <a:txBody>
                    <a:bodyPr/>
                    <a:lstStyle/>
                    <a:p>
                      <a:pPr indent="0" lvl="0" marL="0" marR="0" rtl="0" algn="r">
                        <a:spcBef>
                          <a:spcPts val="0"/>
                        </a:spcBef>
                        <a:spcAft>
                          <a:spcPts val="0"/>
                        </a:spcAft>
                        <a:buNone/>
                      </a:pPr>
                      <a:r>
                        <a:rPr b="1" lang="en-CA" sz="1800" u="none" cap="none" strike="noStrike">
                          <a:solidFill>
                            <a:schemeClr val="lt2"/>
                          </a:solidFill>
                          <a:latin typeface="Ubuntu Light"/>
                          <a:ea typeface="Ubuntu Light"/>
                          <a:cs typeface="Ubuntu Light"/>
                          <a:sym typeface="Ubuntu Light"/>
                        </a:rPr>
                        <a:t>Premières Nations</a:t>
                      </a:r>
                      <a:endParaRPr b="1" sz="1800" u="none" cap="none" strike="noStrike">
                        <a:solidFill>
                          <a:schemeClr val="lt2"/>
                        </a:solidFill>
                        <a:latin typeface="Ubuntu Light"/>
                        <a:ea typeface="Ubuntu Light"/>
                        <a:cs typeface="Ubuntu Light"/>
                        <a:sym typeface="Ubuntu Light"/>
                      </a:endParaRPr>
                    </a:p>
                  </a:txBody>
                  <a:tcPr marT="90000" marB="90000" marR="90000" marL="90000" anchor="ctr">
                    <a:solidFill>
                      <a:srgbClr val="76923C"/>
                    </a:solidFill>
                  </a:tcPr>
                </a:tc>
              </a:tr>
            </a:tbl>
          </a:graphicData>
        </a:graphic>
      </p:graphicFrame>
      <p:grpSp>
        <p:nvGrpSpPr>
          <p:cNvPr id="100" name="Google Shape;100;p6"/>
          <p:cNvGrpSpPr/>
          <p:nvPr/>
        </p:nvGrpSpPr>
        <p:grpSpPr>
          <a:xfrm>
            <a:off x="2428874" y="3048997"/>
            <a:ext cx="3905250" cy="1489650"/>
            <a:chOff x="2428874" y="3048997"/>
            <a:chExt cx="3905250" cy="1489650"/>
          </a:xfrm>
        </p:grpSpPr>
        <p:sp>
          <p:nvSpPr>
            <p:cNvPr id="101" name="Google Shape;101;p6"/>
            <p:cNvSpPr txBox="1"/>
            <p:nvPr/>
          </p:nvSpPr>
          <p:spPr>
            <a:xfrm>
              <a:off x="2428874" y="3048997"/>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A-</a:t>
              </a:r>
              <a:endParaRPr b="1" i="0" sz="3200" u="none" cap="none" strike="noStrike">
                <a:solidFill>
                  <a:schemeClr val="lt2"/>
                </a:solidFill>
                <a:latin typeface="Arial"/>
                <a:ea typeface="Arial"/>
                <a:cs typeface="Arial"/>
                <a:sym typeface="Arial"/>
              </a:endParaRPr>
            </a:p>
          </p:txBody>
        </p:sp>
        <p:sp>
          <p:nvSpPr>
            <p:cNvPr id="102" name="Google Shape;102;p6"/>
            <p:cNvSpPr txBox="1"/>
            <p:nvPr/>
          </p:nvSpPr>
          <p:spPr>
            <a:xfrm>
              <a:off x="5667374" y="3953872"/>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D-</a:t>
              </a:r>
              <a:endParaRPr b="1" i="0" sz="3200" u="none" cap="none" strike="noStrike">
                <a:solidFill>
                  <a:schemeClr val="lt2"/>
                </a:solidFill>
                <a:latin typeface="Arial"/>
                <a:ea typeface="Arial"/>
                <a:cs typeface="Arial"/>
                <a:sym typeface="Arial"/>
              </a:endParaRPr>
            </a:p>
          </p:txBody>
        </p:sp>
        <p:sp>
          <p:nvSpPr>
            <p:cNvPr id="103" name="Google Shape;103;p6"/>
            <p:cNvSpPr txBox="1"/>
            <p:nvPr/>
          </p:nvSpPr>
          <p:spPr>
            <a:xfrm>
              <a:off x="2447924" y="3953872"/>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C-</a:t>
              </a:r>
              <a:endParaRPr b="1" i="0" sz="3200" u="none" cap="none" strike="noStrike">
                <a:solidFill>
                  <a:schemeClr val="lt2"/>
                </a:solidFill>
                <a:latin typeface="Arial"/>
                <a:ea typeface="Arial"/>
                <a:cs typeface="Arial"/>
                <a:sym typeface="Arial"/>
              </a:endParaRPr>
            </a:p>
          </p:txBody>
        </p:sp>
        <p:sp>
          <p:nvSpPr>
            <p:cNvPr id="104" name="Google Shape;104;p6"/>
            <p:cNvSpPr txBox="1"/>
            <p:nvPr/>
          </p:nvSpPr>
          <p:spPr>
            <a:xfrm>
              <a:off x="5657849" y="3048997"/>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B-</a:t>
              </a:r>
              <a:endParaRPr b="1" i="0" sz="3200" u="none" cap="none" strike="noStrike">
                <a:solidFill>
                  <a:schemeClr val="lt2"/>
                </a:solidFill>
                <a:latin typeface="Arial"/>
                <a:ea typeface="Arial"/>
                <a:cs typeface="Arial"/>
                <a:sym typeface="Arial"/>
              </a:endParaRPr>
            </a:p>
          </p:txBody>
        </p:sp>
      </p:grpSp>
      <p:sp>
        <p:nvSpPr>
          <p:cNvPr id="105" name="Google Shape;105;p6"/>
          <p:cNvSpPr txBox="1"/>
          <p:nvPr/>
        </p:nvSpPr>
        <p:spPr>
          <a:xfrm>
            <a:off x="2428874" y="1560375"/>
            <a:ext cx="6450501" cy="1001674"/>
          </a:xfrm>
          <a:prstGeom prst="rect">
            <a:avLst/>
          </a:prstGeom>
          <a:solidFill>
            <a:srgbClr val="5F49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CA" sz="2200" u="none" cap="none" strike="noStrike">
                <a:solidFill>
                  <a:srgbClr val="DDD9C3"/>
                </a:solidFill>
                <a:latin typeface="Ubuntu Light"/>
                <a:ea typeface="Ubuntu Light"/>
                <a:cs typeface="Ubuntu Light"/>
                <a:sym typeface="Ubuntu Light"/>
              </a:rPr>
              <a:t>Les ancêtres québécois viennent, </a:t>
            </a:r>
            <a:endParaRPr/>
          </a:p>
          <a:p>
            <a:pPr indent="0" lvl="0" marL="0" marR="0" rtl="0" algn="l">
              <a:lnSpc>
                <a:spcPct val="100000"/>
              </a:lnSpc>
              <a:spcBef>
                <a:spcPts val="600"/>
              </a:spcBef>
              <a:spcAft>
                <a:spcPts val="600"/>
              </a:spcAft>
              <a:buNone/>
            </a:pPr>
            <a:r>
              <a:rPr b="0" i="0" lang="en-CA" sz="2200" u="none" cap="none" strike="noStrike">
                <a:solidFill>
                  <a:srgbClr val="DDD9C3"/>
                </a:solidFill>
                <a:latin typeface="Ubuntu Light"/>
                <a:ea typeface="Ubuntu Light"/>
                <a:cs typeface="Ubuntu Light"/>
                <a:sym typeface="Ubuntu Light"/>
              </a:rPr>
              <a:t>entre autres, de:</a:t>
            </a:r>
            <a:endParaRPr b="0" i="0" sz="2200" u="none" cap="none" strike="noStrike">
              <a:solidFill>
                <a:srgbClr val="DDD9C3"/>
              </a:solidFill>
              <a:latin typeface="Ubuntu Light"/>
              <a:ea typeface="Ubuntu Light"/>
              <a:cs typeface="Ubuntu Light"/>
              <a:sym typeface="Ubuntu Light"/>
            </a:endParaRPr>
          </a:p>
        </p:txBody>
      </p:sp>
      <p:pic>
        <p:nvPicPr>
          <p:cNvPr id="106" name="Google Shape;106;p6"/>
          <p:cNvPicPr preferRelativeResize="0"/>
          <p:nvPr/>
        </p:nvPicPr>
        <p:blipFill rotWithShape="1">
          <a:blip r:embed="rId3">
            <a:alphaModFix/>
          </a:blip>
          <a:srcRect b="0" l="0" r="0" t="0"/>
          <a:stretch/>
        </p:blipFill>
        <p:spPr>
          <a:xfrm>
            <a:off x="106623" y="86340"/>
            <a:ext cx="1704924" cy="1362948"/>
          </a:xfrm>
          <a:prstGeom prst="rect">
            <a:avLst/>
          </a:prstGeom>
          <a:noFill/>
          <a:ln>
            <a:noFill/>
          </a:ln>
        </p:spPr>
      </p:pic>
      <p:grpSp>
        <p:nvGrpSpPr>
          <p:cNvPr id="107" name="Google Shape;107;p6"/>
          <p:cNvGrpSpPr/>
          <p:nvPr/>
        </p:nvGrpSpPr>
        <p:grpSpPr>
          <a:xfrm>
            <a:off x="255674" y="2409219"/>
            <a:ext cx="1633558" cy="1574853"/>
            <a:chOff x="157567" y="2389619"/>
            <a:chExt cx="1633558" cy="1574853"/>
          </a:xfrm>
        </p:grpSpPr>
        <p:sp>
          <p:nvSpPr>
            <p:cNvPr id="108" name="Google Shape;108;p6"/>
            <p:cNvSpPr txBox="1"/>
            <p:nvPr/>
          </p:nvSpPr>
          <p:spPr>
            <a:xfrm rot="-2105176">
              <a:off x="1011033" y="2989031"/>
              <a:ext cx="473206" cy="92333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CA" sz="5400" u="none" cap="none" strike="noStrike">
                  <a:solidFill>
                    <a:srgbClr val="000000"/>
                  </a:solidFill>
                  <a:latin typeface="Ubuntu Light"/>
                  <a:ea typeface="Ubuntu Light"/>
                  <a:cs typeface="Ubuntu Light"/>
                  <a:sym typeface="Ubuntu Light"/>
                </a:rPr>
                <a:t>?</a:t>
              </a:r>
              <a:endParaRPr b="1" i="0" sz="5400" u="none" cap="none" strike="noStrike">
                <a:solidFill>
                  <a:srgbClr val="000000"/>
                </a:solidFill>
                <a:latin typeface="Ubuntu Light"/>
                <a:ea typeface="Ubuntu Light"/>
                <a:cs typeface="Ubuntu Light"/>
                <a:sym typeface="Ubuntu Light"/>
              </a:endParaRPr>
            </a:p>
          </p:txBody>
        </p:sp>
        <p:sp>
          <p:nvSpPr>
            <p:cNvPr id="109" name="Google Shape;109;p6"/>
            <p:cNvSpPr/>
            <p:nvPr/>
          </p:nvSpPr>
          <p:spPr>
            <a:xfrm rot="-4013939">
              <a:off x="266990" y="3195567"/>
              <a:ext cx="412243" cy="510259"/>
            </a:xfrm>
            <a:prstGeom prst="rect">
              <a:avLst/>
            </a:prstGeom>
            <a:solidFill>
              <a:srgbClr val="953734"/>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Q</a:t>
              </a:r>
              <a:endParaRPr b="1" i="0" sz="3200" u="none" cap="none" strike="noStrike">
                <a:solidFill>
                  <a:srgbClr val="DDD9C3"/>
                </a:solidFill>
                <a:latin typeface="Ubuntu Light"/>
                <a:ea typeface="Ubuntu Light"/>
                <a:cs typeface="Ubuntu Light"/>
                <a:sym typeface="Ubuntu Light"/>
              </a:endParaRPr>
            </a:p>
          </p:txBody>
        </p:sp>
        <p:sp>
          <p:nvSpPr>
            <p:cNvPr id="110" name="Google Shape;110;p6"/>
            <p:cNvSpPr/>
            <p:nvPr/>
          </p:nvSpPr>
          <p:spPr>
            <a:xfrm rot="-2800260">
              <a:off x="446252" y="2734168"/>
              <a:ext cx="412243" cy="510259"/>
            </a:xfrm>
            <a:prstGeom prst="rect">
              <a:avLst/>
            </a:prstGeom>
            <a:solidFill>
              <a:srgbClr val="31859B"/>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U</a:t>
              </a:r>
              <a:endParaRPr b="1" i="0" sz="3200" u="none" cap="none" strike="noStrike">
                <a:solidFill>
                  <a:srgbClr val="DDD9C3"/>
                </a:solidFill>
                <a:latin typeface="Ubuntu Light"/>
                <a:ea typeface="Ubuntu Light"/>
                <a:cs typeface="Ubuntu Light"/>
                <a:sym typeface="Ubuntu Light"/>
              </a:endParaRPr>
            </a:p>
          </p:txBody>
        </p:sp>
        <p:sp>
          <p:nvSpPr>
            <p:cNvPr id="111" name="Google Shape;111;p6"/>
            <p:cNvSpPr/>
            <p:nvPr/>
          </p:nvSpPr>
          <p:spPr>
            <a:xfrm rot="-1667094">
              <a:off x="849903" y="2456288"/>
              <a:ext cx="412243" cy="510259"/>
            </a:xfrm>
            <a:prstGeom prst="rect">
              <a:avLst/>
            </a:prstGeom>
            <a:solidFill>
              <a:srgbClr val="F7941E"/>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I</a:t>
              </a:r>
              <a:endParaRPr b="1" i="0" sz="3200" u="none" cap="none" strike="noStrike">
                <a:solidFill>
                  <a:srgbClr val="DDD9C3"/>
                </a:solidFill>
                <a:latin typeface="Ubuntu Light"/>
                <a:ea typeface="Ubuntu Light"/>
                <a:cs typeface="Ubuntu Light"/>
                <a:sym typeface="Ubuntu Light"/>
              </a:endParaRPr>
            </a:p>
          </p:txBody>
        </p:sp>
        <p:sp>
          <p:nvSpPr>
            <p:cNvPr id="112" name="Google Shape;112;p6"/>
            <p:cNvSpPr/>
            <p:nvPr/>
          </p:nvSpPr>
          <p:spPr>
            <a:xfrm rot="165350">
              <a:off x="1366854" y="2434424"/>
              <a:ext cx="412243" cy="510259"/>
            </a:xfrm>
            <a:prstGeom prst="rect">
              <a:avLst/>
            </a:prstGeom>
            <a:solidFill>
              <a:srgbClr val="76923C"/>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Z</a:t>
              </a:r>
              <a:endParaRPr b="1" i="0" sz="3200" u="none" cap="none" strike="noStrike">
                <a:solidFill>
                  <a:srgbClr val="DDD9C3"/>
                </a:solidFill>
                <a:latin typeface="Ubuntu Light"/>
                <a:ea typeface="Ubuntu Light"/>
                <a:cs typeface="Ubuntu Light"/>
                <a:sym typeface="Ubuntu Ligh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500"/>
                                        <p:tgtEl>
                                          <p:spTgt spid="105"/>
                                        </p:tgtEl>
                                      </p:cBhvr>
                                    </p:animEffect>
                                  </p:childTnLst>
                                </p:cTn>
                              </p:par>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500"/>
                                        <p:tgtEl>
                                          <p:spTgt spid="99"/>
                                        </p:tgtEl>
                                      </p:cBhvr>
                                    </p:animEffect>
                                  </p:childTnLst>
                                </p:cTn>
                              </p:par>
                              <p:par>
                                <p:cTn fill="hold" nodeType="with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50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descr="Corée du Sud : ce qu'il faut savoir - Been Around The Globe" id="469" name="Google Shape;469;p33"/>
          <p:cNvPicPr preferRelativeResize="0"/>
          <p:nvPr/>
        </p:nvPicPr>
        <p:blipFill rotWithShape="1">
          <a:blip r:embed="rId3">
            <a:alphaModFix/>
          </a:blip>
          <a:srcRect b="0" l="0" r="0" t="0"/>
          <a:stretch/>
        </p:blipFill>
        <p:spPr>
          <a:xfrm>
            <a:off x="222708" y="1853304"/>
            <a:ext cx="4249271" cy="3186952"/>
          </a:xfrm>
          <a:prstGeom prst="rect">
            <a:avLst/>
          </a:prstGeom>
          <a:noFill/>
          <a:ln>
            <a:noFill/>
          </a:ln>
        </p:spPr>
      </p:pic>
      <p:pic>
        <p:nvPicPr>
          <p:cNvPr descr="SEOUL, CORÉE DU SUD - CIRCA MAI, 2017: à L'intérieur D'une épicerie à  Séoul. CU Est Une Chaîne De Franchise De Dépanneurs En Corée Du Sud. Banque  D'Images Et Photos Libres De" id="470" name="Google Shape;470;p33"/>
          <p:cNvPicPr preferRelativeResize="0"/>
          <p:nvPr/>
        </p:nvPicPr>
        <p:blipFill rotWithShape="1">
          <a:blip r:embed="rId4">
            <a:alphaModFix/>
          </a:blip>
          <a:srcRect b="0" l="0" r="0" t="0"/>
          <a:stretch/>
        </p:blipFill>
        <p:spPr>
          <a:xfrm>
            <a:off x="1499031" y="1853304"/>
            <a:ext cx="4781949" cy="3189193"/>
          </a:xfrm>
          <a:prstGeom prst="rect">
            <a:avLst/>
          </a:prstGeom>
          <a:noFill/>
          <a:ln>
            <a:noFill/>
          </a:ln>
        </p:spPr>
      </p:pic>
      <p:pic>
        <p:nvPicPr>
          <p:cNvPr descr="Séoul Corée du Sud de la station de métro Myeong Dong Subway Sign &amp; Carte  de la région Photo Stock - Alamy" id="471" name="Google Shape;471;p33"/>
          <p:cNvPicPr preferRelativeResize="0"/>
          <p:nvPr/>
        </p:nvPicPr>
        <p:blipFill rotWithShape="1">
          <a:blip r:embed="rId5">
            <a:alphaModFix/>
          </a:blip>
          <a:srcRect b="0" l="0" r="0" t="0"/>
          <a:stretch/>
        </p:blipFill>
        <p:spPr>
          <a:xfrm>
            <a:off x="4657042" y="1853304"/>
            <a:ext cx="4228166" cy="3205348"/>
          </a:xfrm>
          <a:prstGeom prst="rect">
            <a:avLst/>
          </a:prstGeom>
          <a:noFill/>
          <a:ln>
            <a:noFill/>
          </a:ln>
        </p:spPr>
      </p:pic>
      <p:sp>
        <p:nvSpPr>
          <p:cNvPr id="472" name="Google Shape;472;p33"/>
          <p:cNvSpPr/>
          <p:nvPr/>
        </p:nvSpPr>
        <p:spPr>
          <a:xfrm>
            <a:off x="2455157" y="3304183"/>
            <a:ext cx="4403770" cy="369332"/>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1800" u="sng" cap="none" strike="noStrike">
                <a:solidFill>
                  <a:srgbClr val="000000"/>
                </a:solidFill>
                <a:latin typeface="Arial"/>
                <a:ea typeface="Arial"/>
                <a:cs typeface="Arial"/>
                <a:sym typeface="Arial"/>
                <a:hlinkClick r:id="rId6">
                  <a:extLst>
                    <a:ext uri="{A12FA001-AC4F-418D-AE19-62706E023703}">
                      <ahyp:hlinkClr val="tx"/>
                    </a:ext>
                  </a:extLst>
                </a:hlinkClick>
              </a:rPr>
              <a:t>Publicités coréennes - De quoi ça parle?</a:t>
            </a:r>
            <a:endParaRPr b="0" i="0" sz="1800" u="none" cap="none" strike="noStrike">
              <a:solidFill>
                <a:srgbClr val="000000"/>
              </a:solidFill>
              <a:latin typeface="Arial"/>
              <a:ea typeface="Arial"/>
              <a:cs typeface="Arial"/>
              <a:sym typeface="Arial"/>
            </a:endParaRPr>
          </a:p>
        </p:txBody>
      </p:sp>
      <p:pic>
        <p:nvPicPr>
          <p:cNvPr id="473" name="Google Shape;473;p33"/>
          <p:cNvPicPr preferRelativeResize="0"/>
          <p:nvPr/>
        </p:nvPicPr>
        <p:blipFill rotWithShape="1">
          <a:blip r:embed="rId7">
            <a:alphaModFix/>
          </a:blip>
          <a:srcRect b="0" l="0" r="0" t="0"/>
          <a:stretch/>
        </p:blipFill>
        <p:spPr>
          <a:xfrm>
            <a:off x="106623" y="86340"/>
            <a:ext cx="1704924" cy="1362948"/>
          </a:xfrm>
          <a:prstGeom prst="rect">
            <a:avLst/>
          </a:prstGeom>
          <a:noFill/>
          <a:ln>
            <a:noFill/>
          </a:ln>
        </p:spPr>
      </p:pic>
      <p:sp>
        <p:nvSpPr>
          <p:cNvPr id="474" name="Google Shape;474;p33"/>
          <p:cNvSpPr txBox="1"/>
          <p:nvPr/>
        </p:nvSpPr>
        <p:spPr>
          <a:xfrm>
            <a:off x="3167743" y="1250646"/>
            <a:ext cx="3006987" cy="602658"/>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600"/>
              </a:spcAft>
              <a:buNone/>
            </a:pPr>
            <a:r>
              <a:rPr b="0" i="1" lang="en-CA" sz="2800" u="none" cap="none" strike="noStrike">
                <a:solidFill>
                  <a:srgbClr val="5F497A"/>
                </a:solidFill>
                <a:latin typeface="Ubuntu Light"/>
                <a:ea typeface="Ubuntu Light"/>
                <a:cs typeface="Ubuntu Light"/>
                <a:sym typeface="Ubuntu Light"/>
              </a:rPr>
              <a:t>Imagine que…</a:t>
            </a:r>
            <a:endParaRPr b="0" i="1" sz="2800" u="none" cap="none" strike="noStrike">
              <a:solidFill>
                <a:srgbClr val="5F497A"/>
              </a:solidFill>
              <a:latin typeface="Ubuntu Light"/>
              <a:ea typeface="Ubuntu Light"/>
              <a:cs typeface="Ubuntu Light"/>
              <a:sym typeface="Ubuntu Light"/>
            </a:endParaRPr>
          </a:p>
        </p:txBody>
      </p:sp>
      <p:sp>
        <p:nvSpPr>
          <p:cNvPr id="475" name="Google Shape;475;p33"/>
          <p:cNvSpPr txBox="1"/>
          <p:nvPr/>
        </p:nvSpPr>
        <p:spPr>
          <a:xfrm>
            <a:off x="3167743" y="173428"/>
            <a:ext cx="5717465" cy="1077218"/>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L’arrivée dans le </a:t>
            </a:r>
            <a:endParaRPr b="1" i="0" sz="3200" u="none" cap="none" strike="noStrike">
              <a:solidFill>
                <a:srgbClr val="DDD9C3"/>
              </a:solidFill>
              <a:latin typeface="Ubuntu Light"/>
              <a:ea typeface="Ubuntu Light"/>
              <a:cs typeface="Ubuntu Light"/>
              <a:sym typeface="Ubuntu Light"/>
            </a:endParaRPr>
          </a:p>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nouveau milieu de vie</a:t>
            </a:r>
            <a:endParaRPr b="1" i="0" sz="3200" u="none" cap="none" strike="noStrike">
              <a:solidFill>
                <a:srgbClr val="DDD9C3"/>
              </a:solidFill>
              <a:latin typeface="Ubuntu Light"/>
              <a:ea typeface="Ubuntu Light"/>
              <a:cs typeface="Ubuntu Light"/>
              <a:sym typeface="Ubuntu Light"/>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9"/>
                                        </p:tgtEl>
                                        <p:attrNameLst>
                                          <p:attrName>style.visibility</p:attrName>
                                        </p:attrNameLst>
                                      </p:cBhvr>
                                      <p:to>
                                        <p:strVal val="visible"/>
                                      </p:to>
                                    </p:set>
                                    <p:anim calcmode="lin" valueType="num">
                                      <p:cBhvr additive="base">
                                        <p:cTn dur="500"/>
                                        <p:tgtEl>
                                          <p:spTgt spid="469"/>
                                        </p:tgtEl>
                                        <p:attrNameLst>
                                          <p:attrName>ppt_w</p:attrName>
                                        </p:attrNameLst>
                                      </p:cBhvr>
                                      <p:tavLst>
                                        <p:tav fmla="" tm="0">
                                          <p:val>
                                            <p:strVal val="0"/>
                                          </p:val>
                                        </p:tav>
                                        <p:tav fmla="" tm="100000">
                                          <p:val>
                                            <p:strVal val="#ppt_w"/>
                                          </p:val>
                                        </p:tav>
                                      </p:tavLst>
                                    </p:anim>
                                    <p:anim calcmode="lin" valueType="num">
                                      <p:cBhvr additive="base">
                                        <p:cTn dur="500"/>
                                        <p:tgtEl>
                                          <p:spTgt spid="46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70"/>
                                        </p:tgtEl>
                                        <p:attrNameLst>
                                          <p:attrName>style.visibility</p:attrName>
                                        </p:attrNameLst>
                                      </p:cBhvr>
                                      <p:to>
                                        <p:strVal val="visible"/>
                                      </p:to>
                                    </p:set>
                                    <p:anim calcmode="lin" valueType="num">
                                      <p:cBhvr additive="base">
                                        <p:cTn dur="500"/>
                                        <p:tgtEl>
                                          <p:spTgt spid="470"/>
                                        </p:tgtEl>
                                        <p:attrNameLst>
                                          <p:attrName>ppt_w</p:attrName>
                                        </p:attrNameLst>
                                      </p:cBhvr>
                                      <p:tavLst>
                                        <p:tav fmla="" tm="0">
                                          <p:val>
                                            <p:strVal val="0"/>
                                          </p:val>
                                        </p:tav>
                                        <p:tav fmla="" tm="100000">
                                          <p:val>
                                            <p:strVal val="#ppt_w"/>
                                          </p:val>
                                        </p:tav>
                                      </p:tavLst>
                                    </p:anim>
                                    <p:anim calcmode="lin" valueType="num">
                                      <p:cBhvr additive="base">
                                        <p:cTn dur="500"/>
                                        <p:tgtEl>
                                          <p:spTgt spid="47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71"/>
                                        </p:tgtEl>
                                        <p:attrNameLst>
                                          <p:attrName>style.visibility</p:attrName>
                                        </p:attrNameLst>
                                      </p:cBhvr>
                                      <p:to>
                                        <p:strVal val="visible"/>
                                      </p:to>
                                    </p:set>
                                    <p:anim calcmode="lin" valueType="num">
                                      <p:cBhvr additive="base">
                                        <p:cTn dur="500"/>
                                        <p:tgtEl>
                                          <p:spTgt spid="471"/>
                                        </p:tgtEl>
                                        <p:attrNameLst>
                                          <p:attrName>ppt_w</p:attrName>
                                        </p:attrNameLst>
                                      </p:cBhvr>
                                      <p:tavLst>
                                        <p:tav fmla="" tm="0">
                                          <p:val>
                                            <p:strVal val="0"/>
                                          </p:val>
                                        </p:tav>
                                        <p:tav fmla="" tm="100000">
                                          <p:val>
                                            <p:strVal val="#ppt_w"/>
                                          </p:val>
                                        </p:tav>
                                      </p:tavLst>
                                    </p:anim>
                                    <p:anim calcmode="lin" valueType="num">
                                      <p:cBhvr additive="base">
                                        <p:cTn dur="500"/>
                                        <p:tgtEl>
                                          <p:spTgt spid="47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72"/>
                                        </p:tgtEl>
                                        <p:attrNameLst>
                                          <p:attrName>style.visibility</p:attrName>
                                        </p:attrNameLst>
                                      </p:cBhvr>
                                      <p:to>
                                        <p:strVal val="visible"/>
                                      </p:to>
                                    </p:set>
                                    <p:anim calcmode="lin" valueType="num">
                                      <p:cBhvr additive="base">
                                        <p:cTn dur="500"/>
                                        <p:tgtEl>
                                          <p:spTgt spid="472"/>
                                        </p:tgtEl>
                                        <p:attrNameLst>
                                          <p:attrName>ppt_w</p:attrName>
                                        </p:attrNameLst>
                                      </p:cBhvr>
                                      <p:tavLst>
                                        <p:tav fmla="" tm="0">
                                          <p:val>
                                            <p:strVal val="0"/>
                                          </p:val>
                                        </p:tav>
                                        <p:tav fmla="" tm="100000">
                                          <p:val>
                                            <p:strVal val="#ppt_w"/>
                                          </p:val>
                                        </p:tav>
                                      </p:tavLst>
                                    </p:anim>
                                    <p:anim calcmode="lin" valueType="num">
                                      <p:cBhvr additive="base">
                                        <p:cTn dur="500"/>
                                        <p:tgtEl>
                                          <p:spTgt spid="47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graphicFrame>
        <p:nvGraphicFramePr>
          <p:cNvPr id="480" name="Google Shape;480;p34"/>
          <p:cNvGraphicFramePr/>
          <p:nvPr/>
        </p:nvGraphicFramePr>
        <p:xfrm>
          <a:off x="2418663" y="3589990"/>
          <a:ext cx="3000000" cy="3000000"/>
        </p:xfrm>
        <a:graphic>
          <a:graphicData uri="http://schemas.openxmlformats.org/drawingml/2006/table">
            <a:tbl>
              <a:tblPr bandRow="1" firstRow="1">
                <a:noFill/>
                <a:tableStyleId>{E6714B25-CC15-4D61-9FE5-8A3CC788A968}</a:tableStyleId>
              </a:tblPr>
              <a:tblGrid>
                <a:gridCol w="3240000"/>
                <a:gridCol w="3240000"/>
              </a:tblGrid>
              <a:tr h="900000">
                <a:tc>
                  <a:txBody>
                    <a:bodyPr/>
                    <a:lstStyle/>
                    <a:p>
                      <a:pPr indent="0" lvl="0" marL="0" marR="0" rtl="0" algn="ctr">
                        <a:spcBef>
                          <a:spcPts val="0"/>
                        </a:spcBef>
                        <a:spcAft>
                          <a:spcPts val="0"/>
                        </a:spcAft>
                        <a:buNone/>
                      </a:pPr>
                      <a:r>
                        <a:rPr lang="en-CA" sz="1800" u="none" cap="none" strike="noStrike">
                          <a:solidFill>
                            <a:schemeClr val="lt2"/>
                          </a:solidFill>
                          <a:latin typeface="Ubuntu Light"/>
                          <a:ea typeface="Ubuntu Light"/>
                          <a:cs typeface="Ubuntu Light"/>
                          <a:sym typeface="Ubuntu Light"/>
                        </a:rPr>
                        <a:t>VRAI</a:t>
                      </a:r>
                      <a:endParaRPr sz="1800" u="none" cap="none" strike="noStrike">
                        <a:solidFill>
                          <a:schemeClr val="lt2"/>
                        </a:solidFill>
                        <a:latin typeface="Ubuntu Light"/>
                        <a:ea typeface="Ubuntu Light"/>
                        <a:cs typeface="Ubuntu Light"/>
                        <a:sym typeface="Ubuntu Light"/>
                      </a:endParaRPr>
                    </a:p>
                  </a:txBody>
                  <a:tcPr marT="90000" marB="90000" marR="90000" marL="90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53734"/>
                    </a:solidFill>
                  </a:tcPr>
                </a:tc>
                <a:tc>
                  <a:txBody>
                    <a:bodyPr/>
                    <a:lstStyle/>
                    <a:p>
                      <a:pPr indent="0" lvl="0" marL="0" marR="0" rtl="0" algn="ctr">
                        <a:spcBef>
                          <a:spcPts val="0"/>
                        </a:spcBef>
                        <a:spcAft>
                          <a:spcPts val="0"/>
                        </a:spcAft>
                        <a:buNone/>
                      </a:pPr>
                      <a:r>
                        <a:rPr b="1" lang="en-CA" sz="1800" u="none" cap="none" strike="noStrike">
                          <a:solidFill>
                            <a:schemeClr val="lt2"/>
                          </a:solidFill>
                          <a:latin typeface="Ubuntu Light"/>
                          <a:ea typeface="Ubuntu Light"/>
                          <a:cs typeface="Ubuntu Light"/>
                          <a:sym typeface="Ubuntu Light"/>
                        </a:rPr>
                        <a:t>FAUX</a:t>
                      </a:r>
                      <a:endParaRPr b="1" sz="1800" u="none" cap="none" strike="noStrike">
                        <a:solidFill>
                          <a:schemeClr val="lt2"/>
                        </a:solidFill>
                        <a:latin typeface="Ubuntu Light"/>
                        <a:ea typeface="Ubuntu Light"/>
                        <a:cs typeface="Ubuntu Light"/>
                        <a:sym typeface="Ubuntu Light"/>
                      </a:endParaRPr>
                    </a:p>
                  </a:txBody>
                  <a:tcPr marT="90000" marB="90000" marR="90000" marL="90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31859B"/>
                    </a:solidFill>
                  </a:tcPr>
                </a:tc>
              </a:tr>
            </a:tbl>
          </a:graphicData>
        </a:graphic>
      </p:graphicFrame>
      <p:grpSp>
        <p:nvGrpSpPr>
          <p:cNvPr id="481" name="Google Shape;481;p34"/>
          <p:cNvGrpSpPr/>
          <p:nvPr/>
        </p:nvGrpSpPr>
        <p:grpSpPr>
          <a:xfrm>
            <a:off x="2438400" y="3724275"/>
            <a:ext cx="3895725" cy="584775"/>
            <a:chOff x="2438400" y="3724275"/>
            <a:chExt cx="3895725" cy="584775"/>
          </a:xfrm>
        </p:grpSpPr>
        <p:sp>
          <p:nvSpPr>
            <p:cNvPr id="482" name="Google Shape;482;p34"/>
            <p:cNvSpPr txBox="1"/>
            <p:nvPr/>
          </p:nvSpPr>
          <p:spPr>
            <a:xfrm>
              <a:off x="2438400" y="3724275"/>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A-</a:t>
              </a:r>
              <a:endParaRPr b="1" i="0" sz="3200" u="none" cap="none" strike="noStrike">
                <a:solidFill>
                  <a:schemeClr val="lt2"/>
                </a:solidFill>
                <a:latin typeface="Arial"/>
                <a:ea typeface="Arial"/>
                <a:cs typeface="Arial"/>
                <a:sym typeface="Arial"/>
              </a:endParaRPr>
            </a:p>
          </p:txBody>
        </p:sp>
        <p:sp>
          <p:nvSpPr>
            <p:cNvPr id="483" name="Google Shape;483;p34"/>
            <p:cNvSpPr txBox="1"/>
            <p:nvPr/>
          </p:nvSpPr>
          <p:spPr>
            <a:xfrm>
              <a:off x="5667375" y="3724275"/>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B-</a:t>
              </a:r>
              <a:endParaRPr b="1" i="0" sz="3200" u="none" cap="none" strike="noStrike">
                <a:solidFill>
                  <a:schemeClr val="lt2"/>
                </a:solidFill>
                <a:latin typeface="Arial"/>
                <a:ea typeface="Arial"/>
                <a:cs typeface="Arial"/>
                <a:sym typeface="Arial"/>
              </a:endParaRPr>
            </a:p>
          </p:txBody>
        </p:sp>
      </p:grpSp>
      <p:sp>
        <p:nvSpPr>
          <p:cNvPr id="484" name="Google Shape;484;p34"/>
          <p:cNvSpPr txBox="1"/>
          <p:nvPr/>
        </p:nvSpPr>
        <p:spPr>
          <a:xfrm>
            <a:off x="2402006" y="2179231"/>
            <a:ext cx="6483202" cy="973530"/>
          </a:xfrm>
          <a:prstGeom prst="rect">
            <a:avLst/>
          </a:prstGeom>
          <a:solidFill>
            <a:srgbClr val="5F49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600"/>
              </a:spcAft>
              <a:buNone/>
            </a:pPr>
            <a:r>
              <a:rPr b="0" i="0" lang="en-CA" sz="2200" u="none" cap="none" strike="noStrike">
                <a:solidFill>
                  <a:srgbClr val="DDD9C3"/>
                </a:solidFill>
                <a:latin typeface="Ubuntu Light"/>
                <a:ea typeface="Ubuntu Light"/>
                <a:cs typeface="Ubuntu Light"/>
                <a:sym typeface="Ubuntu Light"/>
              </a:rPr>
              <a:t>Les personnes migrantes doivent faire l’effort de s’intégrer:</a:t>
            </a:r>
            <a:endParaRPr b="0" i="0" sz="2200" u="none" cap="none" strike="noStrike">
              <a:solidFill>
                <a:srgbClr val="DDD9C3"/>
              </a:solidFill>
              <a:latin typeface="Ubuntu Light"/>
              <a:ea typeface="Ubuntu Light"/>
              <a:cs typeface="Ubuntu Light"/>
              <a:sym typeface="Ubuntu Light"/>
            </a:endParaRPr>
          </a:p>
        </p:txBody>
      </p:sp>
      <p:sp>
        <p:nvSpPr>
          <p:cNvPr id="485" name="Google Shape;485;p34"/>
          <p:cNvSpPr/>
          <p:nvPr/>
        </p:nvSpPr>
        <p:spPr>
          <a:xfrm>
            <a:off x="2872128" y="3666422"/>
            <a:ext cx="2131196" cy="700480"/>
          </a:xfrm>
          <a:custGeom>
            <a:rect b="b" l="l" r="r" t="t"/>
            <a:pathLst>
              <a:path extrusionOk="0" h="700480" w="2131196">
                <a:moveTo>
                  <a:pt x="744554" y="75283"/>
                </a:moveTo>
                <a:cubicBezTo>
                  <a:pt x="625648" y="64397"/>
                  <a:pt x="506743" y="53512"/>
                  <a:pt x="382813" y="80308"/>
                </a:cubicBezTo>
                <a:cubicBezTo>
                  <a:pt x="258883" y="107104"/>
                  <a:pt x="9349" y="151484"/>
                  <a:pt x="975" y="236057"/>
                </a:cubicBezTo>
                <a:cubicBezTo>
                  <a:pt x="-7399" y="320630"/>
                  <a:pt x="32795" y="512386"/>
                  <a:pt x="332571" y="587749"/>
                </a:cubicBezTo>
                <a:cubicBezTo>
                  <a:pt x="632347" y="663112"/>
                  <a:pt x="1500692" y="728426"/>
                  <a:pt x="1799630" y="688233"/>
                </a:cubicBezTo>
                <a:cubicBezTo>
                  <a:pt x="2098569" y="648040"/>
                  <a:pt x="2149648" y="439536"/>
                  <a:pt x="2126202" y="346589"/>
                </a:cubicBezTo>
                <a:cubicBezTo>
                  <a:pt x="2102756" y="253642"/>
                  <a:pt x="1851547" y="185815"/>
                  <a:pt x="1658954" y="130549"/>
                </a:cubicBezTo>
                <a:cubicBezTo>
                  <a:pt x="1466361" y="75283"/>
                  <a:pt x="1104619" y="35927"/>
                  <a:pt x="970641" y="14993"/>
                </a:cubicBezTo>
                <a:cubicBezTo>
                  <a:pt x="836663" y="-5941"/>
                  <a:pt x="845874" y="-498"/>
                  <a:pt x="855085" y="4945"/>
                </a:cubicBezTo>
              </a:path>
            </a:pathLst>
          </a:custGeom>
          <a:noFill/>
          <a:ln cap="flat" cmpd="sng" w="50800">
            <a:solidFill>
              <a:srgbClr val="C0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6" name="Google Shape;486;p34"/>
          <p:cNvSpPr/>
          <p:nvPr/>
        </p:nvSpPr>
        <p:spPr>
          <a:xfrm>
            <a:off x="6148952" y="3666422"/>
            <a:ext cx="2131196" cy="700480"/>
          </a:xfrm>
          <a:custGeom>
            <a:rect b="b" l="l" r="r" t="t"/>
            <a:pathLst>
              <a:path extrusionOk="0" h="700480" w="2131196">
                <a:moveTo>
                  <a:pt x="744554" y="75283"/>
                </a:moveTo>
                <a:cubicBezTo>
                  <a:pt x="625648" y="64397"/>
                  <a:pt x="506743" y="53512"/>
                  <a:pt x="382813" y="80308"/>
                </a:cubicBezTo>
                <a:cubicBezTo>
                  <a:pt x="258883" y="107104"/>
                  <a:pt x="9349" y="151484"/>
                  <a:pt x="975" y="236057"/>
                </a:cubicBezTo>
                <a:cubicBezTo>
                  <a:pt x="-7399" y="320630"/>
                  <a:pt x="32795" y="512386"/>
                  <a:pt x="332571" y="587749"/>
                </a:cubicBezTo>
                <a:cubicBezTo>
                  <a:pt x="632347" y="663112"/>
                  <a:pt x="1500692" y="728426"/>
                  <a:pt x="1799630" y="688233"/>
                </a:cubicBezTo>
                <a:cubicBezTo>
                  <a:pt x="2098569" y="648040"/>
                  <a:pt x="2149648" y="439536"/>
                  <a:pt x="2126202" y="346589"/>
                </a:cubicBezTo>
                <a:cubicBezTo>
                  <a:pt x="2102756" y="253642"/>
                  <a:pt x="1851547" y="185815"/>
                  <a:pt x="1658954" y="130549"/>
                </a:cubicBezTo>
                <a:cubicBezTo>
                  <a:pt x="1466361" y="75283"/>
                  <a:pt x="1104619" y="35927"/>
                  <a:pt x="970641" y="14993"/>
                </a:cubicBezTo>
                <a:cubicBezTo>
                  <a:pt x="836663" y="-5941"/>
                  <a:pt x="845874" y="-498"/>
                  <a:pt x="855085" y="4945"/>
                </a:cubicBezTo>
              </a:path>
            </a:pathLst>
          </a:custGeom>
          <a:noFill/>
          <a:ln cap="flat" cmpd="sng" w="50800">
            <a:solidFill>
              <a:srgbClr val="C0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87" name="Google Shape;487;p34"/>
          <p:cNvPicPr preferRelativeResize="0"/>
          <p:nvPr/>
        </p:nvPicPr>
        <p:blipFill rotWithShape="1">
          <a:blip r:embed="rId3">
            <a:alphaModFix/>
          </a:blip>
          <a:srcRect b="0" l="0" r="0" t="0"/>
          <a:stretch/>
        </p:blipFill>
        <p:spPr>
          <a:xfrm>
            <a:off x="106623" y="86340"/>
            <a:ext cx="1704924" cy="1362948"/>
          </a:xfrm>
          <a:prstGeom prst="rect">
            <a:avLst/>
          </a:prstGeom>
          <a:noFill/>
          <a:ln>
            <a:noFill/>
          </a:ln>
        </p:spPr>
      </p:pic>
      <p:sp>
        <p:nvSpPr>
          <p:cNvPr id="488" name="Google Shape;488;p34"/>
          <p:cNvSpPr txBox="1"/>
          <p:nvPr/>
        </p:nvSpPr>
        <p:spPr>
          <a:xfrm>
            <a:off x="3167743" y="173428"/>
            <a:ext cx="5717465" cy="1077218"/>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L’arrivée dans le </a:t>
            </a:r>
            <a:endParaRPr b="1" i="0" sz="3200" u="none" cap="none" strike="noStrike">
              <a:solidFill>
                <a:srgbClr val="DDD9C3"/>
              </a:solidFill>
              <a:latin typeface="Ubuntu Light"/>
              <a:ea typeface="Ubuntu Light"/>
              <a:cs typeface="Ubuntu Light"/>
              <a:sym typeface="Ubuntu Light"/>
            </a:endParaRPr>
          </a:p>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nouveau milieu de vie</a:t>
            </a:r>
            <a:endParaRPr b="1" i="0" sz="3200" u="none" cap="none" strike="noStrike">
              <a:solidFill>
                <a:srgbClr val="DDD9C3"/>
              </a:solidFill>
              <a:latin typeface="Ubuntu Light"/>
              <a:ea typeface="Ubuntu Light"/>
              <a:cs typeface="Ubuntu Light"/>
              <a:sym typeface="Ubuntu Light"/>
            </a:endParaRPr>
          </a:p>
        </p:txBody>
      </p:sp>
      <p:grpSp>
        <p:nvGrpSpPr>
          <p:cNvPr id="489" name="Google Shape;489;p34"/>
          <p:cNvGrpSpPr/>
          <p:nvPr/>
        </p:nvGrpSpPr>
        <p:grpSpPr>
          <a:xfrm>
            <a:off x="255674" y="2409219"/>
            <a:ext cx="1633558" cy="1574853"/>
            <a:chOff x="157567" y="2389619"/>
            <a:chExt cx="1633558" cy="1574853"/>
          </a:xfrm>
        </p:grpSpPr>
        <p:sp>
          <p:nvSpPr>
            <p:cNvPr id="490" name="Google Shape;490;p34"/>
            <p:cNvSpPr txBox="1"/>
            <p:nvPr/>
          </p:nvSpPr>
          <p:spPr>
            <a:xfrm rot="-2105176">
              <a:off x="1011033" y="2989031"/>
              <a:ext cx="473206" cy="92333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CA" sz="5400" u="none" cap="none" strike="noStrike">
                  <a:solidFill>
                    <a:srgbClr val="000000"/>
                  </a:solidFill>
                  <a:latin typeface="Ubuntu Light"/>
                  <a:ea typeface="Ubuntu Light"/>
                  <a:cs typeface="Ubuntu Light"/>
                  <a:sym typeface="Ubuntu Light"/>
                </a:rPr>
                <a:t>?</a:t>
              </a:r>
              <a:endParaRPr b="1" i="0" sz="5400" u="none" cap="none" strike="noStrike">
                <a:solidFill>
                  <a:srgbClr val="000000"/>
                </a:solidFill>
                <a:latin typeface="Ubuntu Light"/>
                <a:ea typeface="Ubuntu Light"/>
                <a:cs typeface="Ubuntu Light"/>
                <a:sym typeface="Ubuntu Light"/>
              </a:endParaRPr>
            </a:p>
          </p:txBody>
        </p:sp>
        <p:sp>
          <p:nvSpPr>
            <p:cNvPr id="491" name="Google Shape;491;p34"/>
            <p:cNvSpPr/>
            <p:nvPr/>
          </p:nvSpPr>
          <p:spPr>
            <a:xfrm rot="-4013939">
              <a:off x="266990" y="3195567"/>
              <a:ext cx="412243" cy="510259"/>
            </a:xfrm>
            <a:prstGeom prst="rect">
              <a:avLst/>
            </a:prstGeom>
            <a:solidFill>
              <a:srgbClr val="953734"/>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Q</a:t>
              </a:r>
              <a:endParaRPr b="1" i="0" sz="3200" u="none" cap="none" strike="noStrike">
                <a:solidFill>
                  <a:srgbClr val="DDD9C3"/>
                </a:solidFill>
                <a:latin typeface="Ubuntu Light"/>
                <a:ea typeface="Ubuntu Light"/>
                <a:cs typeface="Ubuntu Light"/>
                <a:sym typeface="Ubuntu Light"/>
              </a:endParaRPr>
            </a:p>
          </p:txBody>
        </p:sp>
        <p:sp>
          <p:nvSpPr>
            <p:cNvPr id="492" name="Google Shape;492;p34"/>
            <p:cNvSpPr/>
            <p:nvPr/>
          </p:nvSpPr>
          <p:spPr>
            <a:xfrm rot="-2800260">
              <a:off x="446252" y="2734168"/>
              <a:ext cx="412243" cy="510259"/>
            </a:xfrm>
            <a:prstGeom prst="rect">
              <a:avLst/>
            </a:prstGeom>
            <a:solidFill>
              <a:srgbClr val="31859B"/>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U</a:t>
              </a:r>
              <a:endParaRPr b="1" i="0" sz="3200" u="none" cap="none" strike="noStrike">
                <a:solidFill>
                  <a:srgbClr val="DDD9C3"/>
                </a:solidFill>
                <a:latin typeface="Ubuntu Light"/>
                <a:ea typeface="Ubuntu Light"/>
                <a:cs typeface="Ubuntu Light"/>
                <a:sym typeface="Ubuntu Light"/>
              </a:endParaRPr>
            </a:p>
          </p:txBody>
        </p:sp>
        <p:sp>
          <p:nvSpPr>
            <p:cNvPr id="493" name="Google Shape;493;p34"/>
            <p:cNvSpPr/>
            <p:nvPr/>
          </p:nvSpPr>
          <p:spPr>
            <a:xfrm rot="-1667094">
              <a:off x="849903" y="2456288"/>
              <a:ext cx="412243" cy="510259"/>
            </a:xfrm>
            <a:prstGeom prst="rect">
              <a:avLst/>
            </a:prstGeom>
            <a:solidFill>
              <a:srgbClr val="F7941E"/>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I</a:t>
              </a:r>
              <a:endParaRPr b="1" i="0" sz="3200" u="none" cap="none" strike="noStrike">
                <a:solidFill>
                  <a:srgbClr val="DDD9C3"/>
                </a:solidFill>
                <a:latin typeface="Ubuntu Light"/>
                <a:ea typeface="Ubuntu Light"/>
                <a:cs typeface="Ubuntu Light"/>
                <a:sym typeface="Ubuntu Light"/>
              </a:endParaRPr>
            </a:p>
          </p:txBody>
        </p:sp>
        <p:sp>
          <p:nvSpPr>
            <p:cNvPr id="494" name="Google Shape;494;p34"/>
            <p:cNvSpPr/>
            <p:nvPr/>
          </p:nvSpPr>
          <p:spPr>
            <a:xfrm rot="165350">
              <a:off x="1366854" y="2434424"/>
              <a:ext cx="412243" cy="510259"/>
            </a:xfrm>
            <a:prstGeom prst="rect">
              <a:avLst/>
            </a:prstGeom>
            <a:solidFill>
              <a:srgbClr val="76923C"/>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Z</a:t>
              </a:r>
              <a:endParaRPr b="1" i="0" sz="3200" u="none" cap="none" strike="noStrike">
                <a:solidFill>
                  <a:srgbClr val="DDD9C3"/>
                </a:solidFill>
                <a:latin typeface="Ubuntu Light"/>
                <a:ea typeface="Ubuntu Light"/>
                <a:cs typeface="Ubuntu Light"/>
                <a:sym typeface="Ubuntu Ligh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500"/>
                                        <p:tgtEl>
                                          <p:spTgt spid="484"/>
                                        </p:tgtEl>
                                      </p:cBhvr>
                                    </p:animEffect>
                                  </p:childTnLst>
                                </p:cTn>
                              </p:par>
                              <p:par>
                                <p:cTn fill="hold" nodeType="with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500"/>
                                        <p:tgtEl>
                                          <p:spTgt spid="480"/>
                                        </p:tgtEl>
                                      </p:cBhvr>
                                    </p:animEffect>
                                  </p:childTnLst>
                                </p:cTn>
                              </p:par>
                              <p:par>
                                <p:cTn fill="hold" nodeType="with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1000"/>
                                        <p:tgtEl>
                                          <p:spTgt spid="4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descr="File:Iceberg.jpg - Wikimedia Commons" id="499" name="Google Shape;499;p3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File:Iceberg.jpg - Wikimedia Commons" id="500" name="Google Shape;500;p3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File:Iceberg.jpg - Wikimedia Commons" id="501" name="Google Shape;501;p3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File:Iceberg.jpg - Wikimedia Commons" id="502" name="Google Shape;502;p3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File:Iceberg.jpg" id="503" name="Google Shape;503;p35"/>
          <p:cNvPicPr preferRelativeResize="0"/>
          <p:nvPr/>
        </p:nvPicPr>
        <p:blipFill rotWithShape="1">
          <a:blip r:embed="rId3">
            <a:alphaModFix/>
          </a:blip>
          <a:srcRect b="0" l="0" r="0" t="0"/>
          <a:stretch/>
        </p:blipFill>
        <p:spPr>
          <a:xfrm>
            <a:off x="565008" y="2105413"/>
            <a:ext cx="1607205" cy="2336688"/>
          </a:xfrm>
          <a:prstGeom prst="rect">
            <a:avLst/>
          </a:prstGeom>
          <a:noFill/>
          <a:ln>
            <a:noFill/>
          </a:ln>
        </p:spPr>
      </p:pic>
      <p:pic>
        <p:nvPicPr>
          <p:cNvPr descr="Plus de 3 000 images de Arabe et de Islam - Pixabay" id="504" name="Google Shape;504;p35"/>
          <p:cNvPicPr preferRelativeResize="0"/>
          <p:nvPr/>
        </p:nvPicPr>
        <p:blipFill rotWithShape="1">
          <a:blip r:embed="rId4">
            <a:alphaModFix/>
          </a:blip>
          <a:srcRect b="0" l="0" r="0" t="0"/>
          <a:stretch/>
        </p:blipFill>
        <p:spPr>
          <a:xfrm>
            <a:off x="2172213" y="2105083"/>
            <a:ext cx="1877322" cy="2337018"/>
          </a:xfrm>
          <a:prstGeom prst="rect">
            <a:avLst/>
          </a:prstGeom>
          <a:noFill/>
          <a:ln>
            <a:noFill/>
          </a:ln>
        </p:spPr>
      </p:pic>
      <p:sp>
        <p:nvSpPr>
          <p:cNvPr descr="Images Gratuites : relation amicale, groupe, à l'extérieur, activité,  meilleur, décontractée, de bonne humeur, campagne, environnement, ami,  amical, amusement, bonheur, vacances, la nature, de plein air, parc, gens,  souriant, printemps, parlant, ensemble," id="505" name="Google Shape;505;p3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tarte aux pommes, gâteau, fête, Pâtisserie, sucré, savoureux, la  domesticité, confort, néerlandais, artisanat, pommes | Pikist" id="506" name="Google Shape;506;p35"/>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507" name="Google Shape;507;p35"/>
          <p:cNvPicPr preferRelativeResize="0"/>
          <p:nvPr/>
        </p:nvPicPr>
        <p:blipFill rotWithShape="1">
          <a:blip r:embed="rId5">
            <a:alphaModFix/>
          </a:blip>
          <a:srcRect b="0" l="0" r="0" t="0"/>
          <a:stretch/>
        </p:blipFill>
        <p:spPr>
          <a:xfrm>
            <a:off x="6675828" y="2096476"/>
            <a:ext cx="2202039" cy="2345295"/>
          </a:xfrm>
          <a:prstGeom prst="rect">
            <a:avLst/>
          </a:prstGeom>
          <a:noFill/>
          <a:ln>
            <a:noFill/>
          </a:ln>
        </p:spPr>
      </p:pic>
      <p:pic>
        <p:nvPicPr>
          <p:cNvPr id="508" name="Google Shape;508;p35"/>
          <p:cNvPicPr preferRelativeResize="0"/>
          <p:nvPr/>
        </p:nvPicPr>
        <p:blipFill rotWithShape="1">
          <a:blip r:embed="rId6">
            <a:alphaModFix/>
          </a:blip>
          <a:srcRect b="0" l="0" r="0" t="0"/>
          <a:stretch/>
        </p:blipFill>
        <p:spPr>
          <a:xfrm>
            <a:off x="4633415" y="2100325"/>
            <a:ext cx="2042413" cy="2339663"/>
          </a:xfrm>
          <a:prstGeom prst="rect">
            <a:avLst/>
          </a:prstGeom>
          <a:noFill/>
          <a:ln>
            <a:noFill/>
          </a:ln>
        </p:spPr>
      </p:pic>
      <p:pic>
        <p:nvPicPr>
          <p:cNvPr id="509" name="Google Shape;509;p35"/>
          <p:cNvPicPr preferRelativeResize="0"/>
          <p:nvPr/>
        </p:nvPicPr>
        <p:blipFill rotWithShape="1">
          <a:blip r:embed="rId7">
            <a:alphaModFix/>
          </a:blip>
          <a:srcRect b="0" l="0" r="0" t="0"/>
          <a:stretch/>
        </p:blipFill>
        <p:spPr>
          <a:xfrm>
            <a:off x="106623" y="86340"/>
            <a:ext cx="1704924" cy="1362948"/>
          </a:xfrm>
          <a:prstGeom prst="rect">
            <a:avLst/>
          </a:prstGeom>
          <a:noFill/>
          <a:ln>
            <a:noFill/>
          </a:ln>
        </p:spPr>
      </p:pic>
      <p:sp>
        <p:nvSpPr>
          <p:cNvPr id="510" name="Google Shape;510;p35"/>
          <p:cNvSpPr txBox="1"/>
          <p:nvPr/>
        </p:nvSpPr>
        <p:spPr>
          <a:xfrm>
            <a:off x="3167743" y="173428"/>
            <a:ext cx="5717465" cy="1077218"/>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L’arrivée dans le </a:t>
            </a:r>
            <a:endParaRPr b="1" i="0" sz="3200" u="none" cap="none" strike="noStrike">
              <a:solidFill>
                <a:srgbClr val="DDD9C3"/>
              </a:solidFill>
              <a:latin typeface="Ubuntu Light"/>
              <a:ea typeface="Ubuntu Light"/>
              <a:cs typeface="Ubuntu Light"/>
              <a:sym typeface="Ubuntu Light"/>
            </a:endParaRPr>
          </a:p>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nouveau milieu de vie</a:t>
            </a:r>
            <a:endParaRPr b="1" i="0" sz="32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36"/>
          <p:cNvSpPr txBox="1"/>
          <p:nvPr/>
        </p:nvSpPr>
        <p:spPr>
          <a:xfrm>
            <a:off x="2415654" y="2125738"/>
            <a:ext cx="6469554" cy="927078"/>
          </a:xfrm>
          <a:prstGeom prst="rect">
            <a:avLst/>
          </a:prstGeom>
          <a:solidFill>
            <a:srgbClr val="5F49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600"/>
              </a:spcAft>
              <a:buNone/>
            </a:pPr>
            <a:r>
              <a:rPr b="0" i="0" lang="en-CA" sz="2200" u="none" cap="none" strike="noStrike">
                <a:solidFill>
                  <a:srgbClr val="DDD9C3"/>
                </a:solidFill>
                <a:latin typeface="Ubuntu Light"/>
                <a:ea typeface="Ubuntu Light"/>
                <a:cs typeface="Ubuntu Light"/>
                <a:sym typeface="Ubuntu Light"/>
              </a:rPr>
              <a:t>Accueillir des personnes migrantes nous appauvrit:</a:t>
            </a:r>
            <a:endParaRPr b="0" i="0" sz="2200" u="none" cap="none" strike="noStrike">
              <a:solidFill>
                <a:srgbClr val="DDD9C3"/>
              </a:solidFill>
              <a:latin typeface="Ubuntu Light"/>
              <a:ea typeface="Ubuntu Light"/>
              <a:cs typeface="Ubuntu Light"/>
              <a:sym typeface="Ubuntu Light"/>
            </a:endParaRPr>
          </a:p>
        </p:txBody>
      </p:sp>
      <p:pic>
        <p:nvPicPr>
          <p:cNvPr id="516" name="Google Shape;516;p36"/>
          <p:cNvPicPr preferRelativeResize="0"/>
          <p:nvPr/>
        </p:nvPicPr>
        <p:blipFill rotWithShape="1">
          <a:blip r:embed="rId3">
            <a:alphaModFix/>
          </a:blip>
          <a:srcRect b="0" l="0" r="0" t="0"/>
          <a:stretch/>
        </p:blipFill>
        <p:spPr>
          <a:xfrm>
            <a:off x="106623" y="86340"/>
            <a:ext cx="1704924" cy="1362948"/>
          </a:xfrm>
          <a:prstGeom prst="rect">
            <a:avLst/>
          </a:prstGeom>
          <a:noFill/>
          <a:ln>
            <a:noFill/>
          </a:ln>
        </p:spPr>
      </p:pic>
      <p:graphicFrame>
        <p:nvGraphicFramePr>
          <p:cNvPr id="517" name="Google Shape;517;p36"/>
          <p:cNvGraphicFramePr/>
          <p:nvPr/>
        </p:nvGraphicFramePr>
        <p:xfrm>
          <a:off x="2418663" y="3589990"/>
          <a:ext cx="3000000" cy="3000000"/>
        </p:xfrm>
        <a:graphic>
          <a:graphicData uri="http://schemas.openxmlformats.org/drawingml/2006/table">
            <a:tbl>
              <a:tblPr bandRow="1" firstRow="1">
                <a:noFill/>
                <a:tableStyleId>{E6714B25-CC15-4D61-9FE5-8A3CC788A968}</a:tableStyleId>
              </a:tblPr>
              <a:tblGrid>
                <a:gridCol w="3240000"/>
                <a:gridCol w="3240000"/>
              </a:tblGrid>
              <a:tr h="900000">
                <a:tc>
                  <a:txBody>
                    <a:bodyPr/>
                    <a:lstStyle/>
                    <a:p>
                      <a:pPr indent="0" lvl="0" marL="0" marR="0" rtl="0" algn="ctr">
                        <a:spcBef>
                          <a:spcPts val="0"/>
                        </a:spcBef>
                        <a:spcAft>
                          <a:spcPts val="0"/>
                        </a:spcAft>
                        <a:buNone/>
                      </a:pPr>
                      <a:r>
                        <a:rPr lang="en-CA" sz="1800" u="none" cap="none" strike="noStrike">
                          <a:solidFill>
                            <a:schemeClr val="lt2"/>
                          </a:solidFill>
                          <a:latin typeface="Ubuntu Light"/>
                          <a:ea typeface="Ubuntu Light"/>
                          <a:cs typeface="Ubuntu Light"/>
                          <a:sym typeface="Ubuntu Light"/>
                        </a:rPr>
                        <a:t>VRAI</a:t>
                      </a:r>
                      <a:endParaRPr sz="1800" u="none" cap="none" strike="noStrike">
                        <a:solidFill>
                          <a:schemeClr val="lt2"/>
                        </a:solidFill>
                        <a:latin typeface="Ubuntu Light"/>
                        <a:ea typeface="Ubuntu Light"/>
                        <a:cs typeface="Ubuntu Light"/>
                        <a:sym typeface="Ubuntu Light"/>
                      </a:endParaRPr>
                    </a:p>
                  </a:txBody>
                  <a:tcPr marT="90000" marB="90000" marR="90000" marL="90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53734"/>
                    </a:solidFill>
                  </a:tcPr>
                </a:tc>
                <a:tc>
                  <a:txBody>
                    <a:bodyPr/>
                    <a:lstStyle/>
                    <a:p>
                      <a:pPr indent="0" lvl="0" marL="0" marR="0" rtl="0" algn="ctr">
                        <a:spcBef>
                          <a:spcPts val="0"/>
                        </a:spcBef>
                        <a:spcAft>
                          <a:spcPts val="0"/>
                        </a:spcAft>
                        <a:buNone/>
                      </a:pPr>
                      <a:r>
                        <a:rPr b="1" lang="en-CA" sz="1800" u="none" cap="none" strike="noStrike">
                          <a:solidFill>
                            <a:schemeClr val="lt2"/>
                          </a:solidFill>
                          <a:latin typeface="Ubuntu Light"/>
                          <a:ea typeface="Ubuntu Light"/>
                          <a:cs typeface="Ubuntu Light"/>
                          <a:sym typeface="Ubuntu Light"/>
                        </a:rPr>
                        <a:t>FAUX</a:t>
                      </a:r>
                      <a:endParaRPr b="1" sz="1800" u="none" cap="none" strike="noStrike">
                        <a:solidFill>
                          <a:schemeClr val="lt2"/>
                        </a:solidFill>
                        <a:latin typeface="Ubuntu Light"/>
                        <a:ea typeface="Ubuntu Light"/>
                        <a:cs typeface="Ubuntu Light"/>
                        <a:sym typeface="Ubuntu Light"/>
                      </a:endParaRPr>
                    </a:p>
                  </a:txBody>
                  <a:tcPr marT="90000" marB="90000" marR="90000" marL="90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31859B"/>
                    </a:solidFill>
                  </a:tcPr>
                </a:tc>
              </a:tr>
            </a:tbl>
          </a:graphicData>
        </a:graphic>
      </p:graphicFrame>
      <p:grpSp>
        <p:nvGrpSpPr>
          <p:cNvPr id="518" name="Google Shape;518;p36"/>
          <p:cNvGrpSpPr/>
          <p:nvPr/>
        </p:nvGrpSpPr>
        <p:grpSpPr>
          <a:xfrm>
            <a:off x="2438400" y="3724275"/>
            <a:ext cx="3895725" cy="584775"/>
            <a:chOff x="2438400" y="3724275"/>
            <a:chExt cx="3895725" cy="584775"/>
          </a:xfrm>
        </p:grpSpPr>
        <p:sp>
          <p:nvSpPr>
            <p:cNvPr id="519" name="Google Shape;519;p36"/>
            <p:cNvSpPr txBox="1"/>
            <p:nvPr/>
          </p:nvSpPr>
          <p:spPr>
            <a:xfrm>
              <a:off x="2438400" y="3724275"/>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A-</a:t>
              </a:r>
              <a:endParaRPr b="1" i="0" sz="3200" u="none" cap="none" strike="noStrike">
                <a:solidFill>
                  <a:schemeClr val="lt2"/>
                </a:solidFill>
                <a:latin typeface="Arial"/>
                <a:ea typeface="Arial"/>
                <a:cs typeface="Arial"/>
                <a:sym typeface="Arial"/>
              </a:endParaRPr>
            </a:p>
          </p:txBody>
        </p:sp>
        <p:sp>
          <p:nvSpPr>
            <p:cNvPr id="520" name="Google Shape;520;p36"/>
            <p:cNvSpPr txBox="1"/>
            <p:nvPr/>
          </p:nvSpPr>
          <p:spPr>
            <a:xfrm>
              <a:off x="5667375" y="3724275"/>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B-</a:t>
              </a:r>
              <a:endParaRPr b="1" i="0" sz="3200" u="none" cap="none" strike="noStrike">
                <a:solidFill>
                  <a:schemeClr val="lt2"/>
                </a:solidFill>
                <a:latin typeface="Arial"/>
                <a:ea typeface="Arial"/>
                <a:cs typeface="Arial"/>
                <a:sym typeface="Arial"/>
              </a:endParaRPr>
            </a:p>
          </p:txBody>
        </p:sp>
      </p:grpSp>
      <p:sp>
        <p:nvSpPr>
          <p:cNvPr id="521" name="Google Shape;521;p36"/>
          <p:cNvSpPr/>
          <p:nvPr/>
        </p:nvSpPr>
        <p:spPr>
          <a:xfrm>
            <a:off x="6135568" y="3639362"/>
            <a:ext cx="2131196" cy="700480"/>
          </a:xfrm>
          <a:custGeom>
            <a:rect b="b" l="l" r="r" t="t"/>
            <a:pathLst>
              <a:path extrusionOk="0" h="700480" w="2131196">
                <a:moveTo>
                  <a:pt x="744554" y="75283"/>
                </a:moveTo>
                <a:cubicBezTo>
                  <a:pt x="625648" y="64397"/>
                  <a:pt x="506743" y="53512"/>
                  <a:pt x="382813" y="80308"/>
                </a:cubicBezTo>
                <a:cubicBezTo>
                  <a:pt x="258883" y="107104"/>
                  <a:pt x="9349" y="151484"/>
                  <a:pt x="975" y="236057"/>
                </a:cubicBezTo>
                <a:cubicBezTo>
                  <a:pt x="-7399" y="320630"/>
                  <a:pt x="32795" y="512386"/>
                  <a:pt x="332571" y="587749"/>
                </a:cubicBezTo>
                <a:cubicBezTo>
                  <a:pt x="632347" y="663112"/>
                  <a:pt x="1500692" y="728426"/>
                  <a:pt x="1799630" y="688233"/>
                </a:cubicBezTo>
                <a:cubicBezTo>
                  <a:pt x="2098569" y="648040"/>
                  <a:pt x="2149648" y="439536"/>
                  <a:pt x="2126202" y="346589"/>
                </a:cubicBezTo>
                <a:cubicBezTo>
                  <a:pt x="2102756" y="253642"/>
                  <a:pt x="1851547" y="185815"/>
                  <a:pt x="1658954" y="130549"/>
                </a:cubicBezTo>
                <a:cubicBezTo>
                  <a:pt x="1466361" y="75283"/>
                  <a:pt x="1104619" y="35927"/>
                  <a:pt x="970641" y="14993"/>
                </a:cubicBezTo>
                <a:cubicBezTo>
                  <a:pt x="836663" y="-5941"/>
                  <a:pt x="845874" y="-498"/>
                  <a:pt x="855085" y="4945"/>
                </a:cubicBezTo>
              </a:path>
            </a:pathLst>
          </a:custGeom>
          <a:noFill/>
          <a:ln cap="flat" cmpd="sng" w="50800">
            <a:solidFill>
              <a:srgbClr val="C0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2" name="Google Shape;522;p36"/>
          <p:cNvSpPr txBox="1"/>
          <p:nvPr/>
        </p:nvSpPr>
        <p:spPr>
          <a:xfrm>
            <a:off x="3167743" y="173428"/>
            <a:ext cx="5717465" cy="1077218"/>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L’arrivée dans le </a:t>
            </a:r>
            <a:endParaRPr b="1" i="0" sz="3200" u="none" cap="none" strike="noStrike">
              <a:solidFill>
                <a:srgbClr val="DDD9C3"/>
              </a:solidFill>
              <a:latin typeface="Ubuntu Light"/>
              <a:ea typeface="Ubuntu Light"/>
              <a:cs typeface="Ubuntu Light"/>
              <a:sym typeface="Ubuntu Light"/>
            </a:endParaRPr>
          </a:p>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nouveau milieu de vie</a:t>
            </a:r>
            <a:endParaRPr b="1" i="0" sz="3200" u="none" cap="none" strike="noStrike">
              <a:solidFill>
                <a:srgbClr val="DDD9C3"/>
              </a:solidFill>
              <a:latin typeface="Ubuntu Light"/>
              <a:ea typeface="Ubuntu Light"/>
              <a:cs typeface="Ubuntu Light"/>
              <a:sym typeface="Ubuntu Light"/>
            </a:endParaRPr>
          </a:p>
        </p:txBody>
      </p:sp>
      <p:grpSp>
        <p:nvGrpSpPr>
          <p:cNvPr id="523" name="Google Shape;523;p36"/>
          <p:cNvGrpSpPr/>
          <p:nvPr/>
        </p:nvGrpSpPr>
        <p:grpSpPr>
          <a:xfrm>
            <a:off x="255674" y="2409219"/>
            <a:ext cx="1633558" cy="1574853"/>
            <a:chOff x="157567" y="2389619"/>
            <a:chExt cx="1633558" cy="1574853"/>
          </a:xfrm>
        </p:grpSpPr>
        <p:sp>
          <p:nvSpPr>
            <p:cNvPr id="524" name="Google Shape;524;p36"/>
            <p:cNvSpPr txBox="1"/>
            <p:nvPr/>
          </p:nvSpPr>
          <p:spPr>
            <a:xfrm rot="-2105176">
              <a:off x="1011033" y="2989031"/>
              <a:ext cx="473206" cy="92333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CA" sz="5400" u="none" cap="none" strike="noStrike">
                  <a:solidFill>
                    <a:srgbClr val="000000"/>
                  </a:solidFill>
                  <a:latin typeface="Ubuntu Light"/>
                  <a:ea typeface="Ubuntu Light"/>
                  <a:cs typeface="Ubuntu Light"/>
                  <a:sym typeface="Ubuntu Light"/>
                </a:rPr>
                <a:t>?</a:t>
              </a:r>
              <a:endParaRPr b="1" i="0" sz="5400" u="none" cap="none" strike="noStrike">
                <a:solidFill>
                  <a:srgbClr val="000000"/>
                </a:solidFill>
                <a:latin typeface="Ubuntu Light"/>
                <a:ea typeface="Ubuntu Light"/>
                <a:cs typeface="Ubuntu Light"/>
                <a:sym typeface="Ubuntu Light"/>
              </a:endParaRPr>
            </a:p>
          </p:txBody>
        </p:sp>
        <p:sp>
          <p:nvSpPr>
            <p:cNvPr id="525" name="Google Shape;525;p36"/>
            <p:cNvSpPr/>
            <p:nvPr/>
          </p:nvSpPr>
          <p:spPr>
            <a:xfrm rot="-4013939">
              <a:off x="266990" y="3195567"/>
              <a:ext cx="412243" cy="510259"/>
            </a:xfrm>
            <a:prstGeom prst="rect">
              <a:avLst/>
            </a:prstGeom>
            <a:solidFill>
              <a:srgbClr val="953734"/>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Q</a:t>
              </a:r>
              <a:endParaRPr b="1" i="0" sz="3200" u="none" cap="none" strike="noStrike">
                <a:solidFill>
                  <a:srgbClr val="DDD9C3"/>
                </a:solidFill>
                <a:latin typeface="Ubuntu Light"/>
                <a:ea typeface="Ubuntu Light"/>
                <a:cs typeface="Ubuntu Light"/>
                <a:sym typeface="Ubuntu Light"/>
              </a:endParaRPr>
            </a:p>
          </p:txBody>
        </p:sp>
        <p:sp>
          <p:nvSpPr>
            <p:cNvPr id="526" name="Google Shape;526;p36"/>
            <p:cNvSpPr/>
            <p:nvPr/>
          </p:nvSpPr>
          <p:spPr>
            <a:xfrm rot="-2800260">
              <a:off x="446252" y="2734168"/>
              <a:ext cx="412243" cy="510259"/>
            </a:xfrm>
            <a:prstGeom prst="rect">
              <a:avLst/>
            </a:prstGeom>
            <a:solidFill>
              <a:srgbClr val="31859B"/>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U</a:t>
              </a:r>
              <a:endParaRPr b="1" i="0" sz="3200" u="none" cap="none" strike="noStrike">
                <a:solidFill>
                  <a:srgbClr val="DDD9C3"/>
                </a:solidFill>
                <a:latin typeface="Ubuntu Light"/>
                <a:ea typeface="Ubuntu Light"/>
                <a:cs typeface="Ubuntu Light"/>
                <a:sym typeface="Ubuntu Light"/>
              </a:endParaRPr>
            </a:p>
          </p:txBody>
        </p:sp>
        <p:sp>
          <p:nvSpPr>
            <p:cNvPr id="527" name="Google Shape;527;p36"/>
            <p:cNvSpPr/>
            <p:nvPr/>
          </p:nvSpPr>
          <p:spPr>
            <a:xfrm rot="-1667094">
              <a:off x="849903" y="2456288"/>
              <a:ext cx="412243" cy="510259"/>
            </a:xfrm>
            <a:prstGeom prst="rect">
              <a:avLst/>
            </a:prstGeom>
            <a:solidFill>
              <a:srgbClr val="F7941E"/>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I</a:t>
              </a:r>
              <a:endParaRPr b="1" i="0" sz="3200" u="none" cap="none" strike="noStrike">
                <a:solidFill>
                  <a:srgbClr val="DDD9C3"/>
                </a:solidFill>
                <a:latin typeface="Ubuntu Light"/>
                <a:ea typeface="Ubuntu Light"/>
                <a:cs typeface="Ubuntu Light"/>
                <a:sym typeface="Ubuntu Light"/>
              </a:endParaRPr>
            </a:p>
          </p:txBody>
        </p:sp>
        <p:sp>
          <p:nvSpPr>
            <p:cNvPr id="528" name="Google Shape;528;p36"/>
            <p:cNvSpPr/>
            <p:nvPr/>
          </p:nvSpPr>
          <p:spPr>
            <a:xfrm rot="165350">
              <a:off x="1366854" y="2434424"/>
              <a:ext cx="412243" cy="510259"/>
            </a:xfrm>
            <a:prstGeom prst="rect">
              <a:avLst/>
            </a:prstGeom>
            <a:solidFill>
              <a:srgbClr val="76923C"/>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Z</a:t>
              </a:r>
              <a:endParaRPr b="1" i="0" sz="3200" u="none" cap="none" strike="noStrike">
                <a:solidFill>
                  <a:srgbClr val="DDD9C3"/>
                </a:solidFill>
                <a:latin typeface="Ubuntu Light"/>
                <a:ea typeface="Ubuntu Light"/>
                <a:cs typeface="Ubuntu Light"/>
                <a:sym typeface="Ubuntu Ligh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500"/>
                                        <p:tgtEl>
                                          <p:spTgt spid="515"/>
                                        </p:tgtEl>
                                      </p:cBhvr>
                                    </p:animEffect>
                                  </p:childTnLst>
                                </p:cTn>
                              </p:par>
                              <p:par>
                                <p:cTn fill="hold" nodeType="with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500"/>
                                        <p:tgtEl>
                                          <p:spTgt spid="517"/>
                                        </p:tgtEl>
                                      </p:cBhvr>
                                    </p:animEffect>
                                  </p:childTnLst>
                                </p:cTn>
                              </p:par>
                              <p:par>
                                <p:cTn fill="hold" nodeType="with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500"/>
                                        <p:tgtEl>
                                          <p:spTgt spid="5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1000"/>
                                        <p:tgtEl>
                                          <p:spTgt spid="5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descr="Images Gratuites : herbe, champ, ferme, pelouse, Prairie, film, analogique,  surgir, sol, agriculture, ouvrier, Image sympa, plantation, 6x6, arroseur,  Format moyen, 120film, les immigrants, Salyut, Hasselbladski, Industar29,  Au travail, Kodakportra160 ..." id="533" name="Google Shape;533;p3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jeune femme, travail, collègue, cuisine" id="534" name="Google Shape;534;p3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Images Gratuites : herbe, champ, ferme, pelouse, Prairie, film, analogique,  surgir, sol, agriculture, ouvrier, Image sympa, plantation, 6x6, arroseur,  Format moyen, 120film, les immigrants, Salyut, Hasselbladski, Industar29,  Au travail, Kodakportra160 ..." id="535" name="Google Shape;535;p3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jeune femme, travail, collègue, cuisine" id="536" name="Google Shape;536;p3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plat, aliments, produire, assiette, cuisine, Pâtes, basilic, spaghetti, la nourriture végétarienne, italien, nourriture italienne, Carbonara, Cuisine européenne, Bucatini, Pici, sauce bolognaise" id="537" name="Google Shape;537;p3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538" name="Google Shape;538;p37"/>
          <p:cNvPicPr preferRelativeResize="0"/>
          <p:nvPr/>
        </p:nvPicPr>
        <p:blipFill rotWithShape="1">
          <a:blip r:embed="rId3">
            <a:alphaModFix/>
          </a:blip>
          <a:srcRect b="0" l="0" r="0" t="0"/>
          <a:stretch/>
        </p:blipFill>
        <p:spPr>
          <a:xfrm>
            <a:off x="3467100" y="3636381"/>
            <a:ext cx="1819275" cy="1133844"/>
          </a:xfrm>
          <a:prstGeom prst="rect">
            <a:avLst/>
          </a:prstGeom>
          <a:noFill/>
          <a:ln>
            <a:noFill/>
          </a:ln>
        </p:spPr>
      </p:pic>
      <p:sp>
        <p:nvSpPr>
          <p:cNvPr descr="1,000+ Free Pizza Pictures in HD - Pixabay" id="539" name="Google Shape;539;p37"/>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540" name="Google Shape;540;p37"/>
          <p:cNvPicPr preferRelativeResize="0"/>
          <p:nvPr/>
        </p:nvPicPr>
        <p:blipFill rotWithShape="1">
          <a:blip r:embed="rId4">
            <a:alphaModFix/>
          </a:blip>
          <a:srcRect b="0" l="0" r="0" t="0"/>
          <a:stretch/>
        </p:blipFill>
        <p:spPr>
          <a:xfrm>
            <a:off x="3467100" y="2074616"/>
            <a:ext cx="1819275" cy="1212850"/>
          </a:xfrm>
          <a:prstGeom prst="rect">
            <a:avLst/>
          </a:prstGeom>
          <a:noFill/>
          <a:ln>
            <a:noFill/>
          </a:ln>
        </p:spPr>
      </p:pic>
      <p:pic>
        <p:nvPicPr>
          <p:cNvPr id="541" name="Google Shape;541;p37"/>
          <p:cNvPicPr preferRelativeResize="0"/>
          <p:nvPr/>
        </p:nvPicPr>
        <p:blipFill rotWithShape="1">
          <a:blip r:embed="rId5">
            <a:alphaModFix/>
          </a:blip>
          <a:srcRect b="0" l="0" r="0" t="0"/>
          <a:stretch/>
        </p:blipFill>
        <p:spPr>
          <a:xfrm>
            <a:off x="517127" y="2101136"/>
            <a:ext cx="1849437" cy="1186330"/>
          </a:xfrm>
          <a:prstGeom prst="rect">
            <a:avLst/>
          </a:prstGeom>
          <a:noFill/>
          <a:ln>
            <a:noFill/>
          </a:ln>
        </p:spPr>
      </p:pic>
      <p:pic>
        <p:nvPicPr>
          <p:cNvPr id="542" name="Google Shape;542;p37"/>
          <p:cNvPicPr preferRelativeResize="0"/>
          <p:nvPr/>
        </p:nvPicPr>
        <p:blipFill rotWithShape="1">
          <a:blip r:embed="rId6">
            <a:alphaModFix/>
          </a:blip>
          <a:srcRect b="0" l="0" r="0" t="0"/>
          <a:stretch/>
        </p:blipFill>
        <p:spPr>
          <a:xfrm>
            <a:off x="460375" y="3636381"/>
            <a:ext cx="1962945" cy="975519"/>
          </a:xfrm>
          <a:prstGeom prst="rect">
            <a:avLst/>
          </a:prstGeom>
          <a:noFill/>
          <a:ln>
            <a:noFill/>
          </a:ln>
        </p:spPr>
      </p:pic>
      <p:sp>
        <p:nvSpPr>
          <p:cNvPr id="543" name="Google Shape;543;p37"/>
          <p:cNvSpPr txBox="1"/>
          <p:nvPr/>
        </p:nvSpPr>
        <p:spPr>
          <a:xfrm>
            <a:off x="7220967" y="4856317"/>
            <a:ext cx="965329" cy="18462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0" i="1" lang="en-CA" sz="600" u="none" cap="none" strike="noStrike">
                <a:solidFill>
                  <a:srgbClr val="000000"/>
                </a:solidFill>
                <a:latin typeface="Ubuntu Light"/>
                <a:ea typeface="Ubuntu Light"/>
                <a:cs typeface="Ubuntu Light"/>
                <a:sym typeface="Ubuntu Light"/>
              </a:rPr>
              <a:t>Source: Radio-Canada</a:t>
            </a:r>
            <a:endParaRPr b="0" i="1" sz="600" u="none" cap="none" strike="noStrike">
              <a:solidFill>
                <a:srgbClr val="000000"/>
              </a:solidFill>
              <a:latin typeface="Ubuntu Light"/>
              <a:ea typeface="Ubuntu Light"/>
              <a:cs typeface="Ubuntu Light"/>
              <a:sym typeface="Ubuntu Light"/>
            </a:endParaRPr>
          </a:p>
        </p:txBody>
      </p:sp>
      <p:pic>
        <p:nvPicPr>
          <p:cNvPr id="544" name="Google Shape;544;p37"/>
          <p:cNvPicPr preferRelativeResize="0"/>
          <p:nvPr/>
        </p:nvPicPr>
        <p:blipFill rotWithShape="1">
          <a:blip r:embed="rId7">
            <a:alphaModFix/>
          </a:blip>
          <a:srcRect b="0" l="0" r="0" t="0"/>
          <a:stretch/>
        </p:blipFill>
        <p:spPr>
          <a:xfrm>
            <a:off x="6645057" y="2049662"/>
            <a:ext cx="1237804" cy="1237804"/>
          </a:xfrm>
          <a:prstGeom prst="rect">
            <a:avLst/>
          </a:prstGeom>
          <a:noFill/>
          <a:ln>
            <a:noFill/>
          </a:ln>
        </p:spPr>
      </p:pic>
      <p:sp>
        <p:nvSpPr>
          <p:cNvPr id="545" name="Google Shape;545;p37"/>
          <p:cNvSpPr/>
          <p:nvPr/>
        </p:nvSpPr>
        <p:spPr>
          <a:xfrm>
            <a:off x="586184" y="3310225"/>
            <a:ext cx="1711325"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CA" sz="1400" u="none" cap="none" strike="noStrike">
                <a:solidFill>
                  <a:srgbClr val="3F3151"/>
                </a:solidFill>
                <a:latin typeface="Ubuntu Light"/>
                <a:ea typeface="Ubuntu Light"/>
                <a:cs typeface="Ubuntu Light"/>
                <a:sym typeface="Ubuntu Light"/>
              </a:rPr>
              <a:t>Économique</a:t>
            </a:r>
            <a:endParaRPr b="0" i="0" sz="1400" u="none" cap="none" strike="noStrike">
              <a:solidFill>
                <a:srgbClr val="3F3151"/>
              </a:solidFill>
              <a:latin typeface="Arial"/>
              <a:ea typeface="Arial"/>
              <a:cs typeface="Arial"/>
              <a:sym typeface="Arial"/>
            </a:endParaRPr>
          </a:p>
        </p:txBody>
      </p:sp>
      <p:sp>
        <p:nvSpPr>
          <p:cNvPr id="546" name="Google Shape;546;p37"/>
          <p:cNvSpPr/>
          <p:nvPr/>
        </p:nvSpPr>
        <p:spPr>
          <a:xfrm>
            <a:off x="3521074" y="3310225"/>
            <a:ext cx="1711325"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CA" sz="1400" u="none" cap="none" strike="noStrike">
                <a:solidFill>
                  <a:srgbClr val="3F3151"/>
                </a:solidFill>
                <a:latin typeface="Ubuntu Light"/>
                <a:ea typeface="Ubuntu Light"/>
                <a:cs typeface="Ubuntu Light"/>
                <a:sym typeface="Ubuntu Light"/>
              </a:rPr>
              <a:t>Gastronomique</a:t>
            </a:r>
            <a:endParaRPr b="0" i="0" sz="1400" u="none" cap="none" strike="noStrike">
              <a:solidFill>
                <a:srgbClr val="3F3151"/>
              </a:solidFill>
              <a:latin typeface="Ubuntu Light"/>
              <a:ea typeface="Ubuntu Light"/>
              <a:cs typeface="Ubuntu Light"/>
              <a:sym typeface="Ubuntu Light"/>
            </a:endParaRPr>
          </a:p>
        </p:txBody>
      </p:sp>
      <p:sp>
        <p:nvSpPr>
          <p:cNvPr id="547" name="Google Shape;547;p37"/>
          <p:cNvSpPr/>
          <p:nvPr/>
        </p:nvSpPr>
        <p:spPr>
          <a:xfrm>
            <a:off x="6408297" y="3310225"/>
            <a:ext cx="1711325"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CA" sz="1400" u="none" cap="none" strike="noStrike">
                <a:solidFill>
                  <a:srgbClr val="3F3151"/>
                </a:solidFill>
                <a:latin typeface="Ubuntu Light"/>
                <a:ea typeface="Ubuntu Light"/>
                <a:cs typeface="Ubuntu Light"/>
                <a:sym typeface="Ubuntu Light"/>
              </a:rPr>
              <a:t>Culturel</a:t>
            </a:r>
            <a:endParaRPr b="0" i="0" sz="1400" u="none" cap="none" strike="noStrike">
              <a:solidFill>
                <a:srgbClr val="3F3151"/>
              </a:solidFill>
              <a:latin typeface="Ubuntu Light"/>
              <a:ea typeface="Ubuntu Light"/>
              <a:cs typeface="Ubuntu Light"/>
              <a:sym typeface="Ubuntu Light"/>
            </a:endParaRPr>
          </a:p>
        </p:txBody>
      </p:sp>
      <p:sp>
        <p:nvSpPr>
          <p:cNvPr descr="Dany Laferrière officiellement membre de l'Académie française |  Radio-Canada.ca" id="548" name="Google Shape;548;p37"/>
          <p:cNvSpPr/>
          <p:nvPr/>
        </p:nvSpPr>
        <p:spPr>
          <a:xfrm>
            <a:off x="63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549" name="Google Shape;549;p37"/>
          <p:cNvPicPr preferRelativeResize="0"/>
          <p:nvPr/>
        </p:nvPicPr>
        <p:blipFill rotWithShape="1">
          <a:blip r:embed="rId8">
            <a:alphaModFix/>
          </a:blip>
          <a:srcRect b="0" l="0" r="0" t="0"/>
          <a:stretch/>
        </p:blipFill>
        <p:spPr>
          <a:xfrm>
            <a:off x="6341622" y="3636381"/>
            <a:ext cx="1844674" cy="1219936"/>
          </a:xfrm>
          <a:prstGeom prst="rect">
            <a:avLst/>
          </a:prstGeom>
          <a:noFill/>
          <a:ln>
            <a:noFill/>
          </a:ln>
        </p:spPr>
      </p:pic>
      <p:pic>
        <p:nvPicPr>
          <p:cNvPr id="550" name="Google Shape;550;p37"/>
          <p:cNvPicPr preferRelativeResize="0"/>
          <p:nvPr/>
        </p:nvPicPr>
        <p:blipFill rotWithShape="1">
          <a:blip r:embed="rId9">
            <a:alphaModFix/>
          </a:blip>
          <a:srcRect b="0" l="0" r="0" t="0"/>
          <a:stretch/>
        </p:blipFill>
        <p:spPr>
          <a:xfrm>
            <a:off x="106623" y="86340"/>
            <a:ext cx="1704924" cy="1362948"/>
          </a:xfrm>
          <a:prstGeom prst="rect">
            <a:avLst/>
          </a:prstGeom>
          <a:noFill/>
          <a:ln>
            <a:noFill/>
          </a:ln>
        </p:spPr>
      </p:pic>
      <p:sp>
        <p:nvSpPr>
          <p:cNvPr id="551" name="Google Shape;551;p37"/>
          <p:cNvSpPr txBox="1"/>
          <p:nvPr/>
        </p:nvSpPr>
        <p:spPr>
          <a:xfrm>
            <a:off x="3167743" y="173428"/>
            <a:ext cx="5717465" cy="1077218"/>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L’arrivée dans le </a:t>
            </a:r>
            <a:endParaRPr b="1" i="0" sz="3200" u="none" cap="none" strike="noStrike">
              <a:solidFill>
                <a:srgbClr val="DDD9C3"/>
              </a:solidFill>
              <a:latin typeface="Ubuntu Light"/>
              <a:ea typeface="Ubuntu Light"/>
              <a:cs typeface="Ubuntu Light"/>
              <a:sym typeface="Ubuntu Light"/>
            </a:endParaRPr>
          </a:p>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nouveau milieu de vie</a:t>
            </a:r>
            <a:endParaRPr b="1" i="0" sz="3200" u="none" cap="none" strike="noStrike">
              <a:solidFill>
                <a:srgbClr val="DDD9C3"/>
              </a:solidFill>
              <a:latin typeface="Ubuntu Light"/>
              <a:ea typeface="Ubuntu Light"/>
              <a:cs typeface="Ubuntu Light"/>
              <a:sym typeface="Ubuntu Light"/>
            </a:endParaRPr>
          </a:p>
        </p:txBody>
      </p:sp>
      <p:sp>
        <p:nvSpPr>
          <p:cNvPr id="552" name="Google Shape;552;p37"/>
          <p:cNvSpPr txBox="1"/>
          <p:nvPr/>
        </p:nvSpPr>
        <p:spPr>
          <a:xfrm>
            <a:off x="6681569" y="1250193"/>
            <a:ext cx="2206500" cy="535071"/>
          </a:xfrm>
          <a:prstGeom prst="rect">
            <a:avLst/>
          </a:prstGeom>
          <a:solidFill>
            <a:srgbClr val="5F497A"/>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600"/>
              </a:spcAft>
              <a:buNone/>
            </a:pPr>
            <a:r>
              <a:rPr b="0" i="0" lang="en-CA" sz="2400" u="none" cap="none" strike="noStrike">
                <a:solidFill>
                  <a:srgbClr val="DDD9C3"/>
                </a:solidFill>
                <a:latin typeface="Ubuntu Light"/>
                <a:ea typeface="Ubuntu Light"/>
                <a:cs typeface="Ubuntu Light"/>
                <a:sym typeface="Ubuntu Light"/>
              </a:rPr>
              <a:t>Apport</a:t>
            </a:r>
            <a:endParaRPr b="0" i="0" sz="24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id="557" name="Google Shape;557;p38"/>
          <p:cNvPicPr preferRelativeResize="0"/>
          <p:nvPr/>
        </p:nvPicPr>
        <p:blipFill rotWithShape="1">
          <a:blip r:embed="rId3">
            <a:alphaModFix/>
          </a:blip>
          <a:srcRect b="0" l="0" r="0" t="0"/>
          <a:stretch/>
        </p:blipFill>
        <p:spPr>
          <a:xfrm>
            <a:off x="106623" y="86340"/>
            <a:ext cx="1704924" cy="1362948"/>
          </a:xfrm>
          <a:prstGeom prst="rect">
            <a:avLst/>
          </a:prstGeom>
          <a:noFill/>
          <a:ln>
            <a:noFill/>
          </a:ln>
        </p:spPr>
      </p:pic>
      <p:grpSp>
        <p:nvGrpSpPr>
          <p:cNvPr id="558" name="Google Shape;558;p38"/>
          <p:cNvGrpSpPr/>
          <p:nvPr/>
        </p:nvGrpSpPr>
        <p:grpSpPr>
          <a:xfrm>
            <a:off x="1295487" y="1850992"/>
            <a:ext cx="6200867" cy="2384577"/>
            <a:chOff x="1295487" y="1850992"/>
            <a:chExt cx="6200867" cy="2384577"/>
          </a:xfrm>
        </p:grpSpPr>
        <p:sp>
          <p:nvSpPr>
            <p:cNvPr id="559" name="Google Shape;559;p38"/>
            <p:cNvSpPr txBox="1"/>
            <p:nvPr/>
          </p:nvSpPr>
          <p:spPr>
            <a:xfrm>
              <a:off x="1295487" y="1850992"/>
              <a:ext cx="5357607" cy="5465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600"/>
                </a:spcAft>
                <a:buNone/>
              </a:pPr>
              <a:r>
                <a:t/>
              </a:r>
              <a:endParaRPr b="0" i="0" sz="2800" u="none" cap="none" strike="noStrike">
                <a:solidFill>
                  <a:schemeClr val="dk1"/>
                </a:solidFill>
                <a:latin typeface="Ubuntu Light"/>
                <a:ea typeface="Ubuntu Light"/>
                <a:cs typeface="Ubuntu Light"/>
                <a:sym typeface="Ubuntu Light"/>
              </a:endParaRPr>
            </a:p>
          </p:txBody>
        </p:sp>
        <p:sp>
          <p:nvSpPr>
            <p:cNvPr id="560" name="Google Shape;560;p38"/>
            <p:cNvSpPr txBox="1"/>
            <p:nvPr/>
          </p:nvSpPr>
          <p:spPr>
            <a:xfrm>
              <a:off x="3329795" y="2202732"/>
              <a:ext cx="2518913" cy="636451"/>
            </a:xfrm>
            <a:prstGeom prst="rect">
              <a:avLst/>
            </a:prstGeom>
            <a:solidFill>
              <a:srgbClr val="5F497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600"/>
                </a:spcAft>
                <a:buNone/>
              </a:pPr>
              <a:r>
                <a:rPr b="0" i="0" lang="en-CA" sz="2400" u="none" cap="none" strike="noStrike">
                  <a:solidFill>
                    <a:srgbClr val="DDD9C3"/>
                  </a:solidFill>
                  <a:latin typeface="Ubuntu Light"/>
                  <a:ea typeface="Ubuntu Light"/>
                  <a:cs typeface="Ubuntu Light"/>
                  <a:sym typeface="Ubuntu Light"/>
                </a:rPr>
                <a:t>Tes réactions?</a:t>
              </a:r>
              <a:endParaRPr b="0" i="0" sz="2400" u="none" cap="none" strike="noStrike">
                <a:solidFill>
                  <a:srgbClr val="DDD9C3"/>
                </a:solidFill>
                <a:latin typeface="Ubuntu Light"/>
                <a:ea typeface="Ubuntu Light"/>
                <a:cs typeface="Ubuntu Light"/>
                <a:sym typeface="Ubuntu Light"/>
              </a:endParaRPr>
            </a:p>
          </p:txBody>
        </p:sp>
        <p:sp>
          <p:nvSpPr>
            <p:cNvPr id="561" name="Google Shape;561;p38"/>
            <p:cNvSpPr/>
            <p:nvPr/>
          </p:nvSpPr>
          <p:spPr>
            <a:xfrm>
              <a:off x="5986732" y="2725946"/>
              <a:ext cx="1509622" cy="819510"/>
            </a:xfrm>
            <a:prstGeom prst="wedgeEllipseCallout">
              <a:avLst>
                <a:gd fmla="val -68088" name="adj1"/>
                <a:gd fmla="val -16701" name="adj2"/>
              </a:avLst>
            </a:prstGeom>
            <a:solidFill>
              <a:srgbClr val="CC6600"/>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CA" sz="4000" u="none" cap="none" strike="noStrike">
                  <a:solidFill>
                    <a:schemeClr val="lt1"/>
                  </a:solidFill>
                  <a:latin typeface="Arial"/>
                  <a:ea typeface="Arial"/>
                  <a:cs typeface="Arial"/>
                  <a:sym typeface="Arial"/>
                </a:rPr>
                <a:t></a:t>
              </a:r>
              <a:endParaRPr b="0" i="0" sz="4000" u="none" cap="none" strike="noStrike">
                <a:solidFill>
                  <a:schemeClr val="lt1"/>
                </a:solidFill>
                <a:latin typeface="Arial"/>
                <a:ea typeface="Arial"/>
                <a:cs typeface="Arial"/>
                <a:sym typeface="Arial"/>
              </a:endParaRPr>
            </a:p>
          </p:txBody>
        </p:sp>
        <p:sp>
          <p:nvSpPr>
            <p:cNvPr id="562" name="Google Shape;562;p38"/>
            <p:cNvSpPr/>
            <p:nvPr/>
          </p:nvSpPr>
          <p:spPr>
            <a:xfrm>
              <a:off x="5293744" y="3119887"/>
              <a:ext cx="1167441" cy="770625"/>
            </a:xfrm>
            <a:prstGeom prst="wedgeEllipseCallout">
              <a:avLst>
                <a:gd fmla="val -78912" name="adj1"/>
                <a:gd fmla="val -47448" name="adj2"/>
              </a:avLst>
            </a:prstGeom>
            <a:solidFill>
              <a:srgbClr val="76923C"/>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2800" u="none" cap="none" strike="noStrike">
                  <a:solidFill>
                    <a:schemeClr val="lt1"/>
                  </a:solidFill>
                  <a:latin typeface="Arial"/>
                  <a:ea typeface="Arial"/>
                  <a:cs typeface="Arial"/>
                  <a:sym typeface="Arial"/>
                </a:rPr>
                <a:t></a:t>
              </a:r>
              <a:endParaRPr b="0" i="0" sz="2800" u="none" cap="none" strike="noStrike">
                <a:solidFill>
                  <a:schemeClr val="lt1"/>
                </a:solidFill>
                <a:latin typeface="Arial"/>
                <a:ea typeface="Arial"/>
                <a:cs typeface="Arial"/>
                <a:sym typeface="Arial"/>
              </a:endParaRPr>
            </a:p>
          </p:txBody>
        </p:sp>
        <p:sp>
          <p:nvSpPr>
            <p:cNvPr id="563" name="Google Shape;563;p38"/>
            <p:cNvSpPr/>
            <p:nvPr/>
          </p:nvSpPr>
          <p:spPr>
            <a:xfrm>
              <a:off x="4091794" y="3349925"/>
              <a:ext cx="1463616" cy="885644"/>
            </a:xfrm>
            <a:prstGeom prst="wedgeEllipseCallout">
              <a:avLst>
                <a:gd fmla="val -24033" name="adj1"/>
                <a:gd fmla="val -67370" name="adj2"/>
              </a:avLst>
            </a:prstGeom>
            <a:solidFill>
              <a:srgbClr val="953734"/>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2400" u="none" cap="none" strike="noStrike">
                  <a:solidFill>
                    <a:schemeClr val="lt1"/>
                  </a:solidFill>
                  <a:latin typeface="Arial"/>
                  <a:ea typeface="Arial"/>
                  <a:cs typeface="Arial"/>
                  <a:sym typeface="Arial"/>
                </a:rPr>
                <a:t></a:t>
              </a:r>
              <a:endParaRPr b="1" i="0" sz="2400" u="none" cap="none" strike="noStrike">
                <a:solidFill>
                  <a:schemeClr val="lt1"/>
                </a:solidFill>
                <a:latin typeface="Arial"/>
                <a:ea typeface="Arial"/>
                <a:cs typeface="Arial"/>
                <a:sym typeface="Arial"/>
              </a:endParaRPr>
            </a:p>
          </p:txBody>
        </p:sp>
        <p:sp>
          <p:nvSpPr>
            <p:cNvPr id="564" name="Google Shape;564;p38"/>
            <p:cNvSpPr/>
            <p:nvPr/>
          </p:nvSpPr>
          <p:spPr>
            <a:xfrm>
              <a:off x="2855345" y="3312543"/>
              <a:ext cx="948905" cy="785003"/>
            </a:xfrm>
            <a:prstGeom prst="wedgeEllipseCallout">
              <a:avLst>
                <a:gd fmla="val 59022" name="adj1"/>
                <a:gd fmla="val -67920" name="adj2"/>
              </a:avLst>
            </a:prstGeom>
            <a:solidFill>
              <a:srgbClr val="F79E1E"/>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2800" u="none" cap="none" strike="noStrike">
                  <a:solidFill>
                    <a:schemeClr val="lt1"/>
                  </a:solidFill>
                  <a:latin typeface="Arial"/>
                  <a:ea typeface="Arial"/>
                  <a:cs typeface="Arial"/>
                  <a:sym typeface="Arial"/>
                </a:rPr>
                <a:t>🖑</a:t>
              </a:r>
              <a:endParaRPr b="1" i="0" sz="2800" u="none" cap="none" strike="noStrike">
                <a:solidFill>
                  <a:schemeClr val="lt1"/>
                </a:solidFill>
                <a:latin typeface="Arial"/>
                <a:ea typeface="Arial"/>
                <a:cs typeface="Arial"/>
                <a:sym typeface="Arial"/>
              </a:endParaRPr>
            </a:p>
          </p:txBody>
        </p:sp>
        <p:sp>
          <p:nvSpPr>
            <p:cNvPr id="565" name="Google Shape;565;p38"/>
            <p:cNvSpPr/>
            <p:nvPr/>
          </p:nvSpPr>
          <p:spPr>
            <a:xfrm>
              <a:off x="2078967" y="2846718"/>
              <a:ext cx="1049546" cy="799382"/>
            </a:xfrm>
            <a:prstGeom prst="wedgeEllipseCallout">
              <a:avLst>
                <a:gd fmla="val 83945" name="adj1"/>
                <a:gd fmla="val -13270" name="adj2"/>
              </a:avLst>
            </a:prstGeom>
            <a:solidFill>
              <a:srgbClr val="31859B"/>
            </a:solidFill>
            <a:ln>
              <a:noFill/>
            </a:ln>
            <a:effectLst>
              <a:outerShdw blurRad="508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2800" u="none" cap="none" strike="noStrike">
                  <a:solidFill>
                    <a:schemeClr val="lt1"/>
                  </a:solidFill>
                  <a:latin typeface="Ubuntu Light"/>
                  <a:ea typeface="Ubuntu Light"/>
                  <a:cs typeface="Ubuntu Light"/>
                  <a:sym typeface="Ubuntu Light"/>
                </a:rPr>
                <a:t>?</a:t>
              </a:r>
              <a:endParaRPr b="1" i="0" sz="2800" u="none" cap="none" strike="noStrike">
                <a:solidFill>
                  <a:schemeClr val="lt1"/>
                </a:solidFill>
                <a:latin typeface="Ubuntu Light"/>
                <a:ea typeface="Ubuntu Light"/>
                <a:cs typeface="Ubuntu Light"/>
                <a:sym typeface="Ubuntu Light"/>
              </a:endParaRPr>
            </a:p>
          </p:txBody>
        </p:sp>
      </p:grpSp>
      <p:sp>
        <p:nvSpPr>
          <p:cNvPr id="566" name="Google Shape;566;p38"/>
          <p:cNvSpPr txBox="1"/>
          <p:nvPr/>
        </p:nvSpPr>
        <p:spPr>
          <a:xfrm>
            <a:off x="3167743" y="173428"/>
            <a:ext cx="5717465" cy="1077218"/>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L’arrivée dans le </a:t>
            </a:r>
            <a:endParaRPr b="1" i="0" sz="3200" u="none" cap="none" strike="noStrike">
              <a:solidFill>
                <a:srgbClr val="DDD9C3"/>
              </a:solidFill>
              <a:latin typeface="Ubuntu Light"/>
              <a:ea typeface="Ubuntu Light"/>
              <a:cs typeface="Ubuntu Light"/>
              <a:sym typeface="Ubuntu Light"/>
            </a:endParaRPr>
          </a:p>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nouveau milieu de vie</a:t>
            </a:r>
            <a:endParaRPr b="1" i="0" sz="32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descr="LA MAISON DES SYRIENS (2018) - Film - Cinoche.com" id="571" name="Google Shape;571;p39"/>
          <p:cNvPicPr preferRelativeResize="0"/>
          <p:nvPr/>
        </p:nvPicPr>
        <p:blipFill rotWithShape="1">
          <a:blip r:embed="rId3">
            <a:alphaModFix/>
          </a:blip>
          <a:srcRect b="0" l="0" r="0" t="0"/>
          <a:stretch/>
        </p:blipFill>
        <p:spPr>
          <a:xfrm>
            <a:off x="6947122" y="2290879"/>
            <a:ext cx="1676187" cy="2516798"/>
          </a:xfrm>
          <a:prstGeom prst="rect">
            <a:avLst/>
          </a:prstGeom>
          <a:noFill/>
          <a:ln>
            <a:noFill/>
          </a:ln>
        </p:spPr>
      </p:pic>
      <p:sp>
        <p:nvSpPr>
          <p:cNvPr descr="Logo" id="572" name="Google Shape;572;p39"/>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https://scontent-yyz1-1.xx.fbcdn.net/v/t1.0-9/116878040_3168414196571136_7282766526285511912_o.jpg?_nc_cat=101&amp;_nc_sid=730e14&amp;_nc_ohc=czqlgYYN_AIAX9bCSL-&amp;_nc_ht=scontent-yyz1-1.xx&amp;oh=ef2428a5c90068dac50d7c4dae12ef7a&amp;oe=5F71D170" id="573" name="Google Shape;573;p39"/>
          <p:cNvPicPr preferRelativeResize="0"/>
          <p:nvPr/>
        </p:nvPicPr>
        <p:blipFill rotWithShape="1">
          <a:blip r:embed="rId4">
            <a:alphaModFix/>
          </a:blip>
          <a:srcRect b="0" l="0" r="0" t="0"/>
          <a:stretch/>
        </p:blipFill>
        <p:spPr>
          <a:xfrm>
            <a:off x="307975" y="2290879"/>
            <a:ext cx="2545257" cy="2386100"/>
          </a:xfrm>
          <a:prstGeom prst="rect">
            <a:avLst/>
          </a:prstGeom>
          <a:noFill/>
          <a:ln>
            <a:noFill/>
          </a:ln>
        </p:spPr>
      </p:pic>
      <p:pic>
        <p:nvPicPr>
          <p:cNvPr id="574" name="Google Shape;574;p39"/>
          <p:cNvPicPr preferRelativeResize="0"/>
          <p:nvPr/>
        </p:nvPicPr>
        <p:blipFill rotWithShape="1">
          <a:blip r:embed="rId5">
            <a:alphaModFix/>
          </a:blip>
          <a:srcRect b="0" l="0" r="0" t="0"/>
          <a:stretch/>
        </p:blipFill>
        <p:spPr>
          <a:xfrm>
            <a:off x="3508998" y="3328348"/>
            <a:ext cx="2684166" cy="1414880"/>
          </a:xfrm>
          <a:prstGeom prst="rect">
            <a:avLst/>
          </a:prstGeom>
          <a:noFill/>
          <a:ln>
            <a:noFill/>
          </a:ln>
        </p:spPr>
      </p:pic>
      <p:pic>
        <p:nvPicPr>
          <p:cNvPr id="575" name="Google Shape;575;p39"/>
          <p:cNvPicPr preferRelativeResize="0"/>
          <p:nvPr/>
        </p:nvPicPr>
        <p:blipFill rotWithShape="1">
          <a:blip r:embed="rId6">
            <a:alphaModFix/>
          </a:blip>
          <a:srcRect b="0" l="0" r="0" t="0"/>
          <a:stretch/>
        </p:blipFill>
        <p:spPr>
          <a:xfrm>
            <a:off x="3445203" y="2290879"/>
            <a:ext cx="2811757" cy="927515"/>
          </a:xfrm>
          <a:prstGeom prst="rect">
            <a:avLst/>
          </a:prstGeom>
          <a:noFill/>
          <a:ln>
            <a:noFill/>
          </a:ln>
        </p:spPr>
      </p:pic>
      <p:pic>
        <p:nvPicPr>
          <p:cNvPr id="576" name="Google Shape;576;p39"/>
          <p:cNvPicPr preferRelativeResize="0"/>
          <p:nvPr/>
        </p:nvPicPr>
        <p:blipFill rotWithShape="1">
          <a:blip r:embed="rId7">
            <a:alphaModFix/>
          </a:blip>
          <a:srcRect b="0" l="0" r="0" t="0"/>
          <a:stretch/>
        </p:blipFill>
        <p:spPr>
          <a:xfrm>
            <a:off x="106623" y="86340"/>
            <a:ext cx="1704924" cy="1362948"/>
          </a:xfrm>
          <a:prstGeom prst="rect">
            <a:avLst/>
          </a:prstGeom>
          <a:noFill/>
          <a:ln>
            <a:noFill/>
          </a:ln>
        </p:spPr>
      </p:pic>
      <p:sp>
        <p:nvSpPr>
          <p:cNvPr id="577" name="Google Shape;577;p39"/>
          <p:cNvSpPr txBox="1"/>
          <p:nvPr/>
        </p:nvSpPr>
        <p:spPr>
          <a:xfrm>
            <a:off x="3167743" y="173428"/>
            <a:ext cx="5717465" cy="1077218"/>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L’arrivée dans le </a:t>
            </a:r>
            <a:endParaRPr b="1" i="0" sz="3200" u="none" cap="none" strike="noStrike">
              <a:solidFill>
                <a:srgbClr val="DDD9C3"/>
              </a:solidFill>
              <a:latin typeface="Ubuntu Light"/>
              <a:ea typeface="Ubuntu Light"/>
              <a:cs typeface="Ubuntu Light"/>
              <a:sym typeface="Ubuntu Light"/>
            </a:endParaRPr>
          </a:p>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nouveau milieu de vie</a:t>
            </a:r>
            <a:endParaRPr b="1" i="0" sz="3200" u="none" cap="none" strike="noStrike">
              <a:solidFill>
                <a:srgbClr val="DDD9C3"/>
              </a:solidFill>
              <a:latin typeface="Ubuntu Light"/>
              <a:ea typeface="Ubuntu Light"/>
              <a:cs typeface="Ubuntu Light"/>
              <a:sym typeface="Ubuntu Light"/>
            </a:endParaRPr>
          </a:p>
        </p:txBody>
      </p:sp>
      <p:sp>
        <p:nvSpPr>
          <p:cNvPr id="578" name="Google Shape;578;p39"/>
          <p:cNvSpPr txBox="1"/>
          <p:nvPr/>
        </p:nvSpPr>
        <p:spPr>
          <a:xfrm>
            <a:off x="3687996" y="1250193"/>
            <a:ext cx="5200073" cy="535071"/>
          </a:xfrm>
          <a:prstGeom prst="rect">
            <a:avLst/>
          </a:prstGeom>
          <a:solidFill>
            <a:srgbClr val="5F497A"/>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600"/>
              </a:spcAft>
              <a:buNone/>
            </a:pPr>
            <a:r>
              <a:rPr b="0" i="0" lang="en-CA" sz="2400" u="none" cap="none" strike="noStrike">
                <a:solidFill>
                  <a:srgbClr val="DDD9C3"/>
                </a:solidFill>
                <a:latin typeface="Ubuntu Light"/>
                <a:ea typeface="Ubuntu Light"/>
                <a:cs typeface="Ubuntu Light"/>
                <a:sym typeface="Ubuntu Light"/>
              </a:rPr>
              <a:t>Faire partie de la solution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graphicFrame>
        <p:nvGraphicFramePr>
          <p:cNvPr id="583" name="Google Shape;583;p40"/>
          <p:cNvGraphicFramePr/>
          <p:nvPr/>
        </p:nvGraphicFramePr>
        <p:xfrm>
          <a:off x="2418663" y="3589990"/>
          <a:ext cx="3000000" cy="3000000"/>
        </p:xfrm>
        <a:graphic>
          <a:graphicData uri="http://schemas.openxmlformats.org/drawingml/2006/table">
            <a:tbl>
              <a:tblPr bandRow="1" firstRow="1">
                <a:noFill/>
                <a:tableStyleId>{E6714B25-CC15-4D61-9FE5-8A3CC788A968}</a:tableStyleId>
              </a:tblPr>
              <a:tblGrid>
                <a:gridCol w="3240000"/>
                <a:gridCol w="3240000"/>
              </a:tblGrid>
              <a:tr h="900000">
                <a:tc>
                  <a:txBody>
                    <a:bodyPr/>
                    <a:lstStyle/>
                    <a:p>
                      <a:pPr indent="0" lvl="0" marL="0" marR="0" rtl="0" algn="ctr">
                        <a:spcBef>
                          <a:spcPts val="0"/>
                        </a:spcBef>
                        <a:spcAft>
                          <a:spcPts val="0"/>
                        </a:spcAft>
                        <a:buNone/>
                      </a:pPr>
                      <a:r>
                        <a:rPr lang="en-CA" sz="1800" u="none" cap="none" strike="noStrike">
                          <a:solidFill>
                            <a:schemeClr val="lt2"/>
                          </a:solidFill>
                          <a:latin typeface="Ubuntu Light"/>
                          <a:ea typeface="Ubuntu Light"/>
                          <a:cs typeface="Ubuntu Light"/>
                          <a:sym typeface="Ubuntu Light"/>
                        </a:rPr>
                        <a:t>VRAI</a:t>
                      </a:r>
                      <a:endParaRPr sz="1800" u="none" cap="none" strike="noStrike">
                        <a:solidFill>
                          <a:schemeClr val="lt2"/>
                        </a:solidFill>
                        <a:latin typeface="Ubuntu Light"/>
                        <a:ea typeface="Ubuntu Light"/>
                        <a:cs typeface="Ubuntu Light"/>
                        <a:sym typeface="Ubuntu Light"/>
                      </a:endParaRPr>
                    </a:p>
                  </a:txBody>
                  <a:tcPr marT="90000" marB="90000" marR="90000" marL="90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53734"/>
                    </a:solidFill>
                  </a:tcPr>
                </a:tc>
                <a:tc>
                  <a:txBody>
                    <a:bodyPr/>
                    <a:lstStyle/>
                    <a:p>
                      <a:pPr indent="0" lvl="0" marL="0" marR="0" rtl="0" algn="ctr">
                        <a:spcBef>
                          <a:spcPts val="0"/>
                        </a:spcBef>
                        <a:spcAft>
                          <a:spcPts val="0"/>
                        </a:spcAft>
                        <a:buNone/>
                      </a:pPr>
                      <a:r>
                        <a:rPr b="1" lang="en-CA" sz="1800" u="none" cap="none" strike="noStrike">
                          <a:solidFill>
                            <a:schemeClr val="lt2"/>
                          </a:solidFill>
                          <a:latin typeface="Ubuntu Light"/>
                          <a:ea typeface="Ubuntu Light"/>
                          <a:cs typeface="Ubuntu Light"/>
                          <a:sym typeface="Ubuntu Light"/>
                        </a:rPr>
                        <a:t>FAUX</a:t>
                      </a:r>
                      <a:endParaRPr b="1" sz="1800" u="none" cap="none" strike="noStrike">
                        <a:solidFill>
                          <a:schemeClr val="lt2"/>
                        </a:solidFill>
                        <a:latin typeface="Ubuntu Light"/>
                        <a:ea typeface="Ubuntu Light"/>
                        <a:cs typeface="Ubuntu Light"/>
                        <a:sym typeface="Ubuntu Light"/>
                      </a:endParaRPr>
                    </a:p>
                  </a:txBody>
                  <a:tcPr marT="90000" marB="90000" marR="90000" marL="900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31859B"/>
                    </a:solidFill>
                  </a:tcPr>
                </a:tc>
              </a:tr>
            </a:tbl>
          </a:graphicData>
        </a:graphic>
      </p:graphicFrame>
      <p:grpSp>
        <p:nvGrpSpPr>
          <p:cNvPr id="584" name="Google Shape;584;p40"/>
          <p:cNvGrpSpPr/>
          <p:nvPr/>
        </p:nvGrpSpPr>
        <p:grpSpPr>
          <a:xfrm>
            <a:off x="2438400" y="3724275"/>
            <a:ext cx="3895725" cy="584775"/>
            <a:chOff x="2438400" y="3724275"/>
            <a:chExt cx="3895725" cy="584775"/>
          </a:xfrm>
        </p:grpSpPr>
        <p:sp>
          <p:nvSpPr>
            <p:cNvPr id="585" name="Google Shape;585;p40"/>
            <p:cNvSpPr txBox="1"/>
            <p:nvPr/>
          </p:nvSpPr>
          <p:spPr>
            <a:xfrm>
              <a:off x="2438400" y="3724275"/>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A-</a:t>
              </a:r>
              <a:endParaRPr b="1" i="0" sz="3200" u="none" cap="none" strike="noStrike">
                <a:solidFill>
                  <a:schemeClr val="lt2"/>
                </a:solidFill>
                <a:latin typeface="Arial"/>
                <a:ea typeface="Arial"/>
                <a:cs typeface="Arial"/>
                <a:sym typeface="Arial"/>
              </a:endParaRPr>
            </a:p>
          </p:txBody>
        </p:sp>
        <p:sp>
          <p:nvSpPr>
            <p:cNvPr id="586" name="Google Shape;586;p40"/>
            <p:cNvSpPr txBox="1"/>
            <p:nvPr/>
          </p:nvSpPr>
          <p:spPr>
            <a:xfrm>
              <a:off x="5667375" y="3724275"/>
              <a:ext cx="6667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3200" u="none" cap="none" strike="noStrike">
                  <a:solidFill>
                    <a:schemeClr val="lt2"/>
                  </a:solidFill>
                  <a:latin typeface="Arial"/>
                  <a:ea typeface="Arial"/>
                  <a:cs typeface="Arial"/>
                  <a:sym typeface="Arial"/>
                </a:rPr>
                <a:t>B-</a:t>
              </a:r>
              <a:endParaRPr b="1" i="0" sz="3200" u="none" cap="none" strike="noStrike">
                <a:solidFill>
                  <a:schemeClr val="lt2"/>
                </a:solidFill>
                <a:latin typeface="Arial"/>
                <a:ea typeface="Arial"/>
                <a:cs typeface="Arial"/>
                <a:sym typeface="Arial"/>
              </a:endParaRPr>
            </a:p>
          </p:txBody>
        </p:sp>
      </p:grpSp>
      <p:sp>
        <p:nvSpPr>
          <p:cNvPr id="587" name="Google Shape;587;p40"/>
          <p:cNvSpPr txBox="1"/>
          <p:nvPr/>
        </p:nvSpPr>
        <p:spPr>
          <a:xfrm>
            <a:off x="2438400" y="2253524"/>
            <a:ext cx="6446808" cy="855436"/>
          </a:xfrm>
          <a:prstGeom prst="rect">
            <a:avLst/>
          </a:prstGeom>
          <a:solidFill>
            <a:srgbClr val="5F49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600"/>
              </a:spcAft>
              <a:buNone/>
            </a:pPr>
            <a:r>
              <a:rPr b="0" i="0" lang="en-CA" sz="2200" u="none" cap="none" strike="noStrike">
                <a:solidFill>
                  <a:srgbClr val="DDD9C3"/>
                </a:solidFill>
                <a:latin typeface="Ubuntu Light"/>
                <a:ea typeface="Ubuntu Light"/>
                <a:cs typeface="Ubuntu Light"/>
                <a:sym typeface="Ubuntu Light"/>
              </a:rPr>
              <a:t>Vous pouvez faire une différence positive dans la vie d’une famille immigrante ou réfugiée:</a:t>
            </a:r>
            <a:endParaRPr b="0" i="0" sz="2200" u="none" cap="none" strike="noStrike">
              <a:solidFill>
                <a:srgbClr val="DDD9C3"/>
              </a:solidFill>
              <a:latin typeface="Ubuntu Light"/>
              <a:ea typeface="Ubuntu Light"/>
              <a:cs typeface="Ubuntu Light"/>
              <a:sym typeface="Ubuntu Light"/>
            </a:endParaRPr>
          </a:p>
        </p:txBody>
      </p:sp>
      <p:sp>
        <p:nvSpPr>
          <p:cNvPr id="588" name="Google Shape;588;p40"/>
          <p:cNvSpPr/>
          <p:nvPr/>
        </p:nvSpPr>
        <p:spPr>
          <a:xfrm>
            <a:off x="3053392" y="3697270"/>
            <a:ext cx="2131196" cy="700480"/>
          </a:xfrm>
          <a:custGeom>
            <a:rect b="b" l="l" r="r" t="t"/>
            <a:pathLst>
              <a:path extrusionOk="0" h="700480" w="2131196">
                <a:moveTo>
                  <a:pt x="744554" y="75283"/>
                </a:moveTo>
                <a:cubicBezTo>
                  <a:pt x="625648" y="64397"/>
                  <a:pt x="506743" y="53512"/>
                  <a:pt x="382813" y="80308"/>
                </a:cubicBezTo>
                <a:cubicBezTo>
                  <a:pt x="258883" y="107104"/>
                  <a:pt x="9349" y="151484"/>
                  <a:pt x="975" y="236057"/>
                </a:cubicBezTo>
                <a:cubicBezTo>
                  <a:pt x="-7399" y="320630"/>
                  <a:pt x="32795" y="512386"/>
                  <a:pt x="332571" y="587749"/>
                </a:cubicBezTo>
                <a:cubicBezTo>
                  <a:pt x="632347" y="663112"/>
                  <a:pt x="1500692" y="728426"/>
                  <a:pt x="1799630" y="688233"/>
                </a:cubicBezTo>
                <a:cubicBezTo>
                  <a:pt x="2098569" y="648040"/>
                  <a:pt x="2149648" y="439536"/>
                  <a:pt x="2126202" y="346589"/>
                </a:cubicBezTo>
                <a:cubicBezTo>
                  <a:pt x="2102756" y="253642"/>
                  <a:pt x="1851547" y="185815"/>
                  <a:pt x="1658954" y="130549"/>
                </a:cubicBezTo>
                <a:cubicBezTo>
                  <a:pt x="1466361" y="75283"/>
                  <a:pt x="1104619" y="35927"/>
                  <a:pt x="970641" y="14993"/>
                </a:cubicBezTo>
                <a:cubicBezTo>
                  <a:pt x="836663" y="-5941"/>
                  <a:pt x="845874" y="-498"/>
                  <a:pt x="855085" y="4945"/>
                </a:cubicBezTo>
              </a:path>
            </a:pathLst>
          </a:custGeom>
          <a:noFill/>
          <a:ln cap="flat" cmpd="sng" w="50800">
            <a:solidFill>
              <a:srgbClr val="C0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89" name="Google Shape;589;p40"/>
          <p:cNvPicPr preferRelativeResize="0"/>
          <p:nvPr/>
        </p:nvPicPr>
        <p:blipFill rotWithShape="1">
          <a:blip r:embed="rId3">
            <a:alphaModFix/>
          </a:blip>
          <a:srcRect b="0" l="0" r="0" t="0"/>
          <a:stretch/>
        </p:blipFill>
        <p:spPr>
          <a:xfrm>
            <a:off x="106623" y="86340"/>
            <a:ext cx="1704924" cy="1362948"/>
          </a:xfrm>
          <a:prstGeom prst="rect">
            <a:avLst/>
          </a:prstGeom>
          <a:noFill/>
          <a:ln>
            <a:noFill/>
          </a:ln>
        </p:spPr>
      </p:pic>
      <p:sp>
        <p:nvSpPr>
          <p:cNvPr id="590" name="Google Shape;590;p40"/>
          <p:cNvSpPr txBox="1"/>
          <p:nvPr/>
        </p:nvSpPr>
        <p:spPr>
          <a:xfrm>
            <a:off x="3167743" y="173428"/>
            <a:ext cx="5717465" cy="1077218"/>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L’arrivée dans le </a:t>
            </a:r>
            <a:endParaRPr b="1" i="0" sz="3200" u="none" cap="none" strike="noStrike">
              <a:solidFill>
                <a:srgbClr val="DDD9C3"/>
              </a:solidFill>
              <a:latin typeface="Ubuntu Light"/>
              <a:ea typeface="Ubuntu Light"/>
              <a:cs typeface="Ubuntu Light"/>
              <a:sym typeface="Ubuntu Light"/>
            </a:endParaRPr>
          </a:p>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nouveau milieu de vie</a:t>
            </a:r>
            <a:endParaRPr b="1" i="0" sz="3200" u="none" cap="none" strike="noStrike">
              <a:solidFill>
                <a:srgbClr val="DDD9C3"/>
              </a:solidFill>
              <a:latin typeface="Ubuntu Light"/>
              <a:ea typeface="Ubuntu Light"/>
              <a:cs typeface="Ubuntu Light"/>
              <a:sym typeface="Ubuntu Light"/>
            </a:endParaRPr>
          </a:p>
        </p:txBody>
      </p:sp>
      <p:grpSp>
        <p:nvGrpSpPr>
          <p:cNvPr id="591" name="Google Shape;591;p40"/>
          <p:cNvGrpSpPr/>
          <p:nvPr/>
        </p:nvGrpSpPr>
        <p:grpSpPr>
          <a:xfrm>
            <a:off x="255674" y="2409219"/>
            <a:ext cx="1633558" cy="1574853"/>
            <a:chOff x="157567" y="2389619"/>
            <a:chExt cx="1633558" cy="1574853"/>
          </a:xfrm>
        </p:grpSpPr>
        <p:sp>
          <p:nvSpPr>
            <p:cNvPr id="592" name="Google Shape;592;p40"/>
            <p:cNvSpPr txBox="1"/>
            <p:nvPr/>
          </p:nvSpPr>
          <p:spPr>
            <a:xfrm rot="-2105176">
              <a:off x="1011033" y="2989031"/>
              <a:ext cx="473206" cy="92333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CA" sz="5400" u="none" cap="none" strike="noStrike">
                  <a:solidFill>
                    <a:srgbClr val="000000"/>
                  </a:solidFill>
                  <a:latin typeface="Ubuntu Light"/>
                  <a:ea typeface="Ubuntu Light"/>
                  <a:cs typeface="Ubuntu Light"/>
                  <a:sym typeface="Ubuntu Light"/>
                </a:rPr>
                <a:t>?</a:t>
              </a:r>
              <a:endParaRPr b="1" i="0" sz="5400" u="none" cap="none" strike="noStrike">
                <a:solidFill>
                  <a:srgbClr val="000000"/>
                </a:solidFill>
                <a:latin typeface="Ubuntu Light"/>
                <a:ea typeface="Ubuntu Light"/>
                <a:cs typeface="Ubuntu Light"/>
                <a:sym typeface="Ubuntu Light"/>
              </a:endParaRPr>
            </a:p>
          </p:txBody>
        </p:sp>
        <p:sp>
          <p:nvSpPr>
            <p:cNvPr id="593" name="Google Shape;593;p40"/>
            <p:cNvSpPr/>
            <p:nvPr/>
          </p:nvSpPr>
          <p:spPr>
            <a:xfrm rot="-4013939">
              <a:off x="266990" y="3195567"/>
              <a:ext cx="412243" cy="510259"/>
            </a:xfrm>
            <a:prstGeom prst="rect">
              <a:avLst/>
            </a:prstGeom>
            <a:solidFill>
              <a:srgbClr val="953734"/>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Q</a:t>
              </a:r>
              <a:endParaRPr b="1" i="0" sz="3200" u="none" cap="none" strike="noStrike">
                <a:solidFill>
                  <a:srgbClr val="DDD9C3"/>
                </a:solidFill>
                <a:latin typeface="Ubuntu Light"/>
                <a:ea typeface="Ubuntu Light"/>
                <a:cs typeface="Ubuntu Light"/>
                <a:sym typeface="Ubuntu Light"/>
              </a:endParaRPr>
            </a:p>
          </p:txBody>
        </p:sp>
        <p:sp>
          <p:nvSpPr>
            <p:cNvPr id="594" name="Google Shape;594;p40"/>
            <p:cNvSpPr/>
            <p:nvPr/>
          </p:nvSpPr>
          <p:spPr>
            <a:xfrm rot="-2800260">
              <a:off x="446252" y="2734168"/>
              <a:ext cx="412243" cy="510259"/>
            </a:xfrm>
            <a:prstGeom prst="rect">
              <a:avLst/>
            </a:prstGeom>
            <a:solidFill>
              <a:srgbClr val="31859B"/>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U</a:t>
              </a:r>
              <a:endParaRPr b="1" i="0" sz="3200" u="none" cap="none" strike="noStrike">
                <a:solidFill>
                  <a:srgbClr val="DDD9C3"/>
                </a:solidFill>
                <a:latin typeface="Ubuntu Light"/>
                <a:ea typeface="Ubuntu Light"/>
                <a:cs typeface="Ubuntu Light"/>
                <a:sym typeface="Ubuntu Light"/>
              </a:endParaRPr>
            </a:p>
          </p:txBody>
        </p:sp>
        <p:sp>
          <p:nvSpPr>
            <p:cNvPr id="595" name="Google Shape;595;p40"/>
            <p:cNvSpPr/>
            <p:nvPr/>
          </p:nvSpPr>
          <p:spPr>
            <a:xfrm rot="-1667094">
              <a:off x="849903" y="2456288"/>
              <a:ext cx="412243" cy="510259"/>
            </a:xfrm>
            <a:prstGeom prst="rect">
              <a:avLst/>
            </a:prstGeom>
            <a:solidFill>
              <a:srgbClr val="F7941E"/>
            </a:solidFill>
            <a:ln>
              <a:noFill/>
            </a:ln>
            <a:effectLst>
              <a:outerShdw blurRad="40000" rotWithShape="0" dir="5400000" dist="63500">
                <a:srgbClr val="000000">
                  <a:alpha val="34901"/>
                </a:srgbClr>
              </a:outerShdw>
            </a:effectLst>
          </p:spPr>
          <p:txBody>
            <a:bodyPr anchorCtr="0" anchor="ctr" bIns="45700" lIns="91425" spcFirstLastPara="1" rIns="91425" wrap="square" tIns="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I</a:t>
              </a:r>
              <a:endParaRPr b="1" i="0" sz="3200" u="none" cap="none" strike="noStrike">
                <a:solidFill>
                  <a:srgbClr val="DDD9C3"/>
                </a:solidFill>
                <a:latin typeface="Ubuntu Light"/>
                <a:ea typeface="Ubuntu Light"/>
                <a:cs typeface="Ubuntu Light"/>
                <a:sym typeface="Ubuntu Light"/>
              </a:endParaRPr>
            </a:p>
          </p:txBody>
        </p:sp>
        <p:sp>
          <p:nvSpPr>
            <p:cNvPr id="596" name="Google Shape;596;p40"/>
            <p:cNvSpPr/>
            <p:nvPr/>
          </p:nvSpPr>
          <p:spPr>
            <a:xfrm rot="165350">
              <a:off x="1366854" y="2434424"/>
              <a:ext cx="412243" cy="510259"/>
            </a:xfrm>
            <a:prstGeom prst="rect">
              <a:avLst/>
            </a:prstGeom>
            <a:solidFill>
              <a:srgbClr val="76923C"/>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Z</a:t>
              </a:r>
              <a:endParaRPr b="1" i="0" sz="3200" u="none" cap="none" strike="noStrike">
                <a:solidFill>
                  <a:srgbClr val="DDD9C3"/>
                </a:solidFill>
                <a:latin typeface="Ubuntu Light"/>
                <a:ea typeface="Ubuntu Light"/>
                <a:cs typeface="Ubuntu Light"/>
                <a:sym typeface="Ubuntu Ligh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1000"/>
                                        <p:tgtEl>
                                          <p:spTgt spid="59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500"/>
                                        <p:tgtEl>
                                          <p:spTgt spid="587"/>
                                        </p:tgtEl>
                                      </p:cBhvr>
                                    </p:animEffect>
                                  </p:childTnLst>
                                </p:cTn>
                              </p:par>
                              <p:par>
                                <p:cTn fill="hold" nodeType="with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500"/>
                                        <p:tgtEl>
                                          <p:spTgt spid="583"/>
                                        </p:tgtEl>
                                      </p:cBhvr>
                                    </p:animEffect>
                                  </p:childTnLst>
                                </p:cTn>
                              </p:par>
                              <p:par>
                                <p:cTn fill="hold" nodeType="with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500"/>
                                        <p:tgtEl>
                                          <p:spTgt spid="5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1000"/>
                                        <p:tgtEl>
                                          <p:spTgt spid="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descr="T:\Rita\Outils\Caricatures\Droits des enfants\droits-enfants-marche.jpg" id="601" name="Google Shape;601;p41"/>
          <p:cNvPicPr preferRelativeResize="0"/>
          <p:nvPr/>
        </p:nvPicPr>
        <p:blipFill rotWithShape="1">
          <a:blip r:embed="rId3">
            <a:alphaModFix/>
          </a:blip>
          <a:srcRect b="0" l="0" r="0" t="0"/>
          <a:stretch/>
        </p:blipFill>
        <p:spPr>
          <a:xfrm>
            <a:off x="2124688" y="86340"/>
            <a:ext cx="6367358" cy="3556630"/>
          </a:xfrm>
          <a:prstGeom prst="rect">
            <a:avLst/>
          </a:prstGeom>
          <a:noFill/>
          <a:ln>
            <a:noFill/>
          </a:ln>
        </p:spPr>
      </p:pic>
      <p:sp>
        <p:nvSpPr>
          <p:cNvPr id="602" name="Google Shape;602;p41"/>
          <p:cNvSpPr txBox="1"/>
          <p:nvPr/>
        </p:nvSpPr>
        <p:spPr>
          <a:xfrm>
            <a:off x="519378" y="3449690"/>
            <a:ext cx="8367061" cy="14721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CA" sz="4800" u="none" cap="none" strike="noStrike">
                <a:solidFill>
                  <a:srgbClr val="31859B"/>
                </a:solidFill>
                <a:latin typeface="Ubuntu Light"/>
                <a:ea typeface="Ubuntu Light"/>
                <a:cs typeface="Ubuntu Light"/>
                <a:sym typeface="Ubuntu Light"/>
              </a:rPr>
              <a:t>Agir pour la </a:t>
            </a:r>
            <a:endParaRPr/>
          </a:p>
          <a:p>
            <a:pPr indent="0" lvl="0" marL="0" marR="0" rtl="0" algn="r">
              <a:lnSpc>
                <a:spcPct val="104166"/>
              </a:lnSpc>
              <a:spcBef>
                <a:spcPts val="0"/>
              </a:spcBef>
              <a:spcAft>
                <a:spcPts val="0"/>
              </a:spcAft>
              <a:buNone/>
            </a:pPr>
            <a:r>
              <a:rPr b="1" i="0" lang="en-CA" sz="4800" u="none" cap="none" strike="noStrike">
                <a:solidFill>
                  <a:srgbClr val="31859B"/>
                </a:solidFill>
                <a:latin typeface="Ubuntu Light"/>
                <a:ea typeface="Ubuntu Light"/>
                <a:cs typeface="Ubuntu Light"/>
                <a:sym typeface="Ubuntu Light"/>
              </a:rPr>
              <a:t>justice migratoire</a:t>
            </a:r>
            <a:endParaRPr b="1" i="0" sz="4800" u="none" cap="none" strike="noStrike">
              <a:solidFill>
                <a:srgbClr val="31859B"/>
              </a:solidFill>
              <a:latin typeface="Ubuntu Light"/>
              <a:ea typeface="Ubuntu Light"/>
              <a:cs typeface="Ubuntu Light"/>
              <a:sym typeface="Ubuntu Light"/>
            </a:endParaRPr>
          </a:p>
        </p:txBody>
      </p:sp>
      <p:pic>
        <p:nvPicPr>
          <p:cNvPr id="603" name="Google Shape;603;p41"/>
          <p:cNvPicPr preferRelativeResize="0"/>
          <p:nvPr/>
        </p:nvPicPr>
        <p:blipFill rotWithShape="1">
          <a:blip r:embed="rId4">
            <a:alphaModFix/>
          </a:blip>
          <a:srcRect b="0" l="0" r="0" t="0"/>
          <a:stretch/>
        </p:blipFill>
        <p:spPr>
          <a:xfrm>
            <a:off x="106623" y="86340"/>
            <a:ext cx="1704924" cy="136294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42"/>
          <p:cNvSpPr/>
          <p:nvPr/>
        </p:nvSpPr>
        <p:spPr>
          <a:xfrm>
            <a:off x="253975" y="3205345"/>
            <a:ext cx="2882766"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CA" sz="1400" u="none" cap="none" strike="noStrike">
                <a:solidFill>
                  <a:srgbClr val="3F3151"/>
                </a:solidFill>
                <a:latin typeface="Ubuntu Light"/>
                <a:ea typeface="Ubuntu Light"/>
                <a:cs typeface="Ubuntu Light"/>
                <a:sym typeface="Ubuntu Light"/>
              </a:rPr>
              <a:t>Implication dans un organisme</a:t>
            </a:r>
            <a:endParaRPr b="0" i="0" sz="1400" u="none" cap="none" strike="noStrike">
              <a:solidFill>
                <a:srgbClr val="3F3151"/>
              </a:solidFill>
              <a:latin typeface="Ubuntu Light"/>
              <a:ea typeface="Ubuntu Light"/>
              <a:cs typeface="Ubuntu Light"/>
              <a:sym typeface="Ubuntu Light"/>
            </a:endParaRPr>
          </a:p>
        </p:txBody>
      </p:sp>
      <p:sp>
        <p:nvSpPr>
          <p:cNvPr id="609" name="Google Shape;609;p42"/>
          <p:cNvSpPr/>
          <p:nvPr/>
        </p:nvSpPr>
        <p:spPr>
          <a:xfrm>
            <a:off x="3474279" y="2963210"/>
            <a:ext cx="2195439" cy="52322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CA" sz="1400" u="none" cap="none" strike="noStrike">
                <a:solidFill>
                  <a:srgbClr val="3F3151"/>
                </a:solidFill>
                <a:latin typeface="Ubuntu Light"/>
                <a:ea typeface="Ubuntu Light"/>
                <a:cs typeface="Ubuntu Light"/>
                <a:sym typeface="Ubuntu Light"/>
              </a:rPr>
              <a:t>Pétitions, lettres, manifestations</a:t>
            </a:r>
            <a:endParaRPr/>
          </a:p>
        </p:txBody>
      </p:sp>
      <p:sp>
        <p:nvSpPr>
          <p:cNvPr id="610" name="Google Shape;610;p42"/>
          <p:cNvSpPr/>
          <p:nvPr/>
        </p:nvSpPr>
        <p:spPr>
          <a:xfrm>
            <a:off x="6155141" y="3089786"/>
            <a:ext cx="2695432"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CA" sz="1400" u="none" cap="none" strike="noStrike">
                <a:solidFill>
                  <a:srgbClr val="3F3151"/>
                </a:solidFill>
                <a:latin typeface="Ubuntu Light"/>
                <a:ea typeface="Ubuntu Light"/>
                <a:cs typeface="Ubuntu Light"/>
                <a:sym typeface="Ubuntu Light"/>
              </a:rPr>
              <a:t>Sensibilisation, information</a:t>
            </a:r>
            <a:endParaRPr/>
          </a:p>
        </p:txBody>
      </p:sp>
      <p:sp>
        <p:nvSpPr>
          <p:cNvPr id="611" name="Google Shape;611;p42"/>
          <p:cNvSpPr txBox="1"/>
          <p:nvPr/>
        </p:nvSpPr>
        <p:spPr>
          <a:xfrm>
            <a:off x="0" y="1943672"/>
            <a:ext cx="9144000" cy="636451"/>
          </a:xfrm>
          <a:prstGeom prst="rect">
            <a:avLst/>
          </a:prstGeom>
          <a:noFill/>
          <a:ln>
            <a:noFill/>
          </a:ln>
        </p:spPr>
        <p:txBody>
          <a:bodyPr anchorCtr="0" anchor="t" bIns="91425" lIns="91425" spcFirstLastPara="1" rIns="91425" wrap="square" tIns="91425">
            <a:noAutofit/>
          </a:bodyPr>
          <a:lstStyle/>
          <a:p>
            <a:pPr indent="-228600" lvl="0" marL="342900" marR="0" rtl="0" algn="l">
              <a:lnSpc>
                <a:spcPct val="100000"/>
              </a:lnSpc>
              <a:spcBef>
                <a:spcPts val="0"/>
              </a:spcBef>
              <a:spcAft>
                <a:spcPts val="600"/>
              </a:spcAft>
              <a:buClr>
                <a:srgbClr val="000000"/>
              </a:buClr>
              <a:buSzPts val="1800"/>
              <a:buFont typeface="Arimo"/>
              <a:buNone/>
            </a:pPr>
            <a:r>
              <a:t/>
            </a:r>
            <a:endParaRPr b="0" i="0" sz="2400" u="none" cap="none" strike="noStrike">
              <a:solidFill>
                <a:schemeClr val="dk1"/>
              </a:solidFill>
              <a:latin typeface="Ubuntu Light"/>
              <a:ea typeface="Ubuntu Light"/>
              <a:cs typeface="Ubuntu Light"/>
              <a:sym typeface="Ubuntu Light"/>
            </a:endParaRPr>
          </a:p>
        </p:txBody>
      </p:sp>
      <p:pic>
        <p:nvPicPr>
          <p:cNvPr id="612" name="Google Shape;612;p42"/>
          <p:cNvPicPr preferRelativeResize="0"/>
          <p:nvPr/>
        </p:nvPicPr>
        <p:blipFill rotWithShape="1">
          <a:blip r:embed="rId3">
            <a:alphaModFix/>
          </a:blip>
          <a:srcRect b="0" l="0" r="0" t="0"/>
          <a:stretch/>
        </p:blipFill>
        <p:spPr>
          <a:xfrm>
            <a:off x="1030620" y="1900850"/>
            <a:ext cx="1254358" cy="1254358"/>
          </a:xfrm>
          <a:prstGeom prst="rect">
            <a:avLst/>
          </a:prstGeom>
          <a:noFill/>
          <a:ln>
            <a:noFill/>
          </a:ln>
        </p:spPr>
      </p:pic>
      <p:pic>
        <p:nvPicPr>
          <p:cNvPr id="613" name="Google Shape;613;p42"/>
          <p:cNvPicPr preferRelativeResize="0"/>
          <p:nvPr/>
        </p:nvPicPr>
        <p:blipFill rotWithShape="1">
          <a:blip r:embed="rId4">
            <a:alphaModFix/>
          </a:blip>
          <a:srcRect b="0" l="0" r="0" t="0"/>
          <a:stretch/>
        </p:blipFill>
        <p:spPr>
          <a:xfrm>
            <a:off x="1068179" y="3524935"/>
            <a:ext cx="1179239" cy="1362676"/>
          </a:xfrm>
          <a:prstGeom prst="rect">
            <a:avLst/>
          </a:prstGeom>
          <a:noFill/>
          <a:ln>
            <a:noFill/>
          </a:ln>
        </p:spPr>
      </p:pic>
      <p:pic>
        <p:nvPicPr>
          <p:cNvPr id="614" name="Google Shape;614;p42"/>
          <p:cNvPicPr preferRelativeResize="0"/>
          <p:nvPr/>
        </p:nvPicPr>
        <p:blipFill rotWithShape="1">
          <a:blip r:embed="rId5">
            <a:alphaModFix/>
          </a:blip>
          <a:srcRect b="0" l="0" r="0" t="0"/>
          <a:stretch/>
        </p:blipFill>
        <p:spPr>
          <a:xfrm>
            <a:off x="4087834" y="1837965"/>
            <a:ext cx="968332" cy="1220098"/>
          </a:xfrm>
          <a:prstGeom prst="rect">
            <a:avLst/>
          </a:prstGeom>
          <a:noFill/>
          <a:ln>
            <a:noFill/>
          </a:ln>
        </p:spPr>
      </p:pic>
      <p:pic>
        <p:nvPicPr>
          <p:cNvPr id="615" name="Google Shape;615;p42"/>
          <p:cNvPicPr preferRelativeResize="0"/>
          <p:nvPr/>
        </p:nvPicPr>
        <p:blipFill rotWithShape="1">
          <a:blip r:embed="rId6">
            <a:alphaModFix/>
          </a:blip>
          <a:srcRect b="0" l="0" r="0" t="0"/>
          <a:stretch/>
        </p:blipFill>
        <p:spPr>
          <a:xfrm>
            <a:off x="3839738" y="3508375"/>
            <a:ext cx="1464523" cy="1518296"/>
          </a:xfrm>
          <a:prstGeom prst="rect">
            <a:avLst/>
          </a:prstGeom>
          <a:noFill/>
          <a:ln>
            <a:noFill/>
          </a:ln>
        </p:spPr>
      </p:pic>
      <p:pic>
        <p:nvPicPr>
          <p:cNvPr descr="T:\Rita\Projets et rapports\RGMRM\Concours\Gagnants\Remise des prix\École les Estacades\20191001_123800.jpg" id="616" name="Google Shape;616;p42"/>
          <p:cNvPicPr preferRelativeResize="0"/>
          <p:nvPr/>
        </p:nvPicPr>
        <p:blipFill rotWithShape="1">
          <a:blip r:embed="rId7">
            <a:alphaModFix/>
          </a:blip>
          <a:srcRect b="0" l="0" r="0" t="0"/>
          <a:stretch/>
        </p:blipFill>
        <p:spPr>
          <a:xfrm>
            <a:off x="6526565" y="2014329"/>
            <a:ext cx="1952584" cy="1085920"/>
          </a:xfrm>
          <a:prstGeom prst="rect">
            <a:avLst/>
          </a:prstGeom>
          <a:noFill/>
          <a:ln>
            <a:noFill/>
          </a:ln>
        </p:spPr>
      </p:pic>
      <p:sp>
        <p:nvSpPr>
          <p:cNvPr descr="File:Potluck meal (Indonesian cuisine), 2015-04-12.jpg - Wikimedia Commons" id="617" name="Google Shape;617;p4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618" name="Google Shape;618;p42"/>
          <p:cNvPicPr preferRelativeResize="0"/>
          <p:nvPr/>
        </p:nvPicPr>
        <p:blipFill rotWithShape="1">
          <a:blip r:embed="rId8">
            <a:alphaModFix/>
          </a:blip>
          <a:srcRect b="0" l="0" r="0" t="0"/>
          <a:stretch/>
        </p:blipFill>
        <p:spPr>
          <a:xfrm>
            <a:off x="6961922" y="3385876"/>
            <a:ext cx="1093863" cy="1640795"/>
          </a:xfrm>
          <a:prstGeom prst="rect">
            <a:avLst/>
          </a:prstGeom>
          <a:noFill/>
          <a:ln>
            <a:noFill/>
          </a:ln>
        </p:spPr>
      </p:pic>
      <p:pic>
        <p:nvPicPr>
          <p:cNvPr id="619" name="Google Shape;619;p42"/>
          <p:cNvPicPr preferRelativeResize="0"/>
          <p:nvPr/>
        </p:nvPicPr>
        <p:blipFill rotWithShape="1">
          <a:blip r:embed="rId9">
            <a:alphaModFix/>
          </a:blip>
          <a:srcRect b="0" l="0" r="0" t="0"/>
          <a:stretch/>
        </p:blipFill>
        <p:spPr>
          <a:xfrm>
            <a:off x="106623" y="86340"/>
            <a:ext cx="1704924" cy="1362948"/>
          </a:xfrm>
          <a:prstGeom prst="rect">
            <a:avLst/>
          </a:prstGeom>
          <a:noFill/>
          <a:ln>
            <a:noFill/>
          </a:ln>
        </p:spPr>
      </p:pic>
      <p:sp>
        <p:nvSpPr>
          <p:cNvPr id="620" name="Google Shape;620;p42"/>
          <p:cNvSpPr txBox="1"/>
          <p:nvPr/>
        </p:nvSpPr>
        <p:spPr>
          <a:xfrm>
            <a:off x="2416629" y="415040"/>
            <a:ext cx="6468579"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Agir pour la justice migratoire</a:t>
            </a:r>
            <a:endParaRPr b="1" i="0" sz="3200" u="none" cap="none" strike="noStrike">
              <a:solidFill>
                <a:srgbClr val="DDD9C3"/>
              </a:solidFill>
              <a:latin typeface="Ubuntu Light"/>
              <a:ea typeface="Ubuntu Light"/>
              <a:cs typeface="Ubuntu Light"/>
              <a:sym typeface="Ubuntu Light"/>
            </a:endParaRPr>
          </a:p>
        </p:txBody>
      </p:sp>
      <p:sp>
        <p:nvSpPr>
          <p:cNvPr id="621" name="Google Shape;621;p42"/>
          <p:cNvSpPr txBox="1"/>
          <p:nvPr/>
        </p:nvSpPr>
        <p:spPr>
          <a:xfrm>
            <a:off x="4580624" y="999815"/>
            <a:ext cx="4307445" cy="535071"/>
          </a:xfrm>
          <a:prstGeom prst="rect">
            <a:avLst/>
          </a:prstGeom>
          <a:solidFill>
            <a:srgbClr val="5F497A"/>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600"/>
              </a:spcAft>
              <a:buNone/>
            </a:pPr>
            <a:r>
              <a:rPr b="0" i="0" lang="en-CA" sz="2400" u="none" cap="none" strike="noStrike">
                <a:solidFill>
                  <a:srgbClr val="DDD9C3"/>
                </a:solidFill>
                <a:latin typeface="Ubuntu Light"/>
                <a:ea typeface="Ubuntu Light"/>
                <a:cs typeface="Ubuntu Light"/>
                <a:sym typeface="Ubuntu Light"/>
              </a:rPr>
              <a:t>Gestes collectifs</a:t>
            </a:r>
            <a:endParaRPr b="0" i="0" sz="24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7"/>
          <p:cNvSpPr txBox="1"/>
          <p:nvPr/>
        </p:nvSpPr>
        <p:spPr>
          <a:xfrm>
            <a:off x="3001282" y="417643"/>
            <a:ext cx="5894649" cy="686535"/>
          </a:xfrm>
          <a:prstGeom prst="rect">
            <a:avLst/>
          </a:prstGeom>
          <a:solidFill>
            <a:srgbClr val="5F497A"/>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600"/>
              </a:spcAft>
              <a:buNone/>
            </a:pPr>
            <a:r>
              <a:rPr b="0" i="0" lang="en-CA" sz="2400" u="none" cap="none" strike="noStrike">
                <a:solidFill>
                  <a:srgbClr val="DDD9C3"/>
                </a:solidFill>
                <a:latin typeface="Ubuntu Light"/>
                <a:ea typeface="Ubuntu Light"/>
                <a:cs typeface="Ubuntu Light"/>
                <a:sym typeface="Ubuntu Light"/>
              </a:rPr>
              <a:t>Les migrations successives au Québec</a:t>
            </a:r>
            <a:endParaRPr b="0" i="0" sz="2400" u="none" cap="none" strike="noStrike">
              <a:solidFill>
                <a:srgbClr val="DDD9C3"/>
              </a:solidFill>
              <a:latin typeface="Ubuntu Light"/>
              <a:ea typeface="Ubuntu Light"/>
              <a:cs typeface="Ubuntu Light"/>
              <a:sym typeface="Ubuntu Light"/>
            </a:endParaRPr>
          </a:p>
        </p:txBody>
      </p:sp>
      <p:pic>
        <p:nvPicPr>
          <p:cNvPr id="118" name="Google Shape;118;p7"/>
          <p:cNvPicPr preferRelativeResize="0"/>
          <p:nvPr/>
        </p:nvPicPr>
        <p:blipFill rotWithShape="1">
          <a:blip r:embed="rId3">
            <a:alphaModFix/>
          </a:blip>
          <a:srcRect b="0" l="0" r="0" t="0"/>
          <a:stretch/>
        </p:blipFill>
        <p:spPr>
          <a:xfrm>
            <a:off x="106623" y="86340"/>
            <a:ext cx="1704924" cy="1362948"/>
          </a:xfrm>
          <a:prstGeom prst="rect">
            <a:avLst/>
          </a:prstGeom>
          <a:noFill/>
          <a:ln>
            <a:noFill/>
          </a:ln>
        </p:spPr>
      </p:pic>
      <p:grpSp>
        <p:nvGrpSpPr>
          <p:cNvPr id="119" name="Google Shape;119;p7"/>
          <p:cNvGrpSpPr/>
          <p:nvPr/>
        </p:nvGrpSpPr>
        <p:grpSpPr>
          <a:xfrm>
            <a:off x="37082" y="1555384"/>
            <a:ext cx="2355012" cy="957530"/>
            <a:chOff x="106623" y="1830422"/>
            <a:chExt cx="2355012" cy="957530"/>
          </a:xfrm>
        </p:grpSpPr>
        <p:pic>
          <p:nvPicPr>
            <p:cNvPr id="120" name="Google Shape;120;p7"/>
            <p:cNvPicPr preferRelativeResize="0"/>
            <p:nvPr/>
          </p:nvPicPr>
          <p:blipFill rotWithShape="1">
            <a:blip r:embed="rId4">
              <a:alphaModFix/>
            </a:blip>
            <a:srcRect b="0" l="0" r="0" t="0"/>
            <a:stretch/>
          </p:blipFill>
          <p:spPr>
            <a:xfrm>
              <a:off x="106623" y="1830422"/>
              <a:ext cx="2355012" cy="957530"/>
            </a:xfrm>
            <a:prstGeom prst="ellipse">
              <a:avLst/>
            </a:prstGeom>
            <a:noFill/>
            <a:ln cap="rnd" cmpd="sng" w="19050">
              <a:solidFill>
                <a:srgbClr val="333333"/>
              </a:solidFill>
              <a:prstDash val="solid"/>
              <a:round/>
              <a:headEnd len="sm" w="sm" type="none"/>
              <a:tailEnd len="sm" w="sm" type="none"/>
            </a:ln>
          </p:spPr>
        </p:pic>
        <p:sp>
          <p:nvSpPr>
            <p:cNvPr id="121" name="Google Shape;121;p7"/>
            <p:cNvSpPr txBox="1"/>
            <p:nvPr/>
          </p:nvSpPr>
          <p:spPr>
            <a:xfrm>
              <a:off x="467921" y="1916408"/>
              <a:ext cx="1717138"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CA" sz="2400" u="none" cap="none" strike="noStrike">
                  <a:solidFill>
                    <a:schemeClr val="dk1"/>
                  </a:solidFill>
                  <a:latin typeface="Ubuntu Light"/>
                  <a:ea typeface="Ubuntu Light"/>
                  <a:cs typeface="Ubuntu Light"/>
                  <a:sym typeface="Ubuntu Light"/>
                </a:rPr>
                <a:t>Premières </a:t>
              </a:r>
              <a:endParaRPr/>
            </a:p>
            <a:p>
              <a:pPr indent="0" lvl="0" marL="0" marR="0" rtl="0" algn="ctr">
                <a:lnSpc>
                  <a:spcPct val="100000"/>
                </a:lnSpc>
                <a:spcBef>
                  <a:spcPts val="0"/>
                </a:spcBef>
                <a:spcAft>
                  <a:spcPts val="0"/>
                </a:spcAft>
                <a:buNone/>
              </a:pPr>
              <a:r>
                <a:rPr b="0" i="0" lang="en-CA" sz="2400" u="none" cap="none" strike="noStrike">
                  <a:solidFill>
                    <a:schemeClr val="dk1"/>
                  </a:solidFill>
                  <a:latin typeface="Ubuntu Light"/>
                  <a:ea typeface="Ubuntu Light"/>
                  <a:cs typeface="Ubuntu Light"/>
                  <a:sym typeface="Ubuntu Light"/>
                </a:rPr>
                <a:t>Nations</a:t>
              </a:r>
              <a:endParaRPr b="0" i="0" sz="2400" u="none" cap="none" strike="noStrike">
                <a:solidFill>
                  <a:schemeClr val="dk1"/>
                </a:solidFill>
                <a:latin typeface="Ubuntu Light"/>
                <a:ea typeface="Ubuntu Light"/>
                <a:cs typeface="Ubuntu Light"/>
                <a:sym typeface="Ubuntu Light"/>
              </a:endParaRPr>
            </a:p>
          </p:txBody>
        </p:sp>
      </p:grpSp>
      <p:grpSp>
        <p:nvGrpSpPr>
          <p:cNvPr id="122" name="Google Shape;122;p7"/>
          <p:cNvGrpSpPr/>
          <p:nvPr/>
        </p:nvGrpSpPr>
        <p:grpSpPr>
          <a:xfrm>
            <a:off x="48946" y="2324440"/>
            <a:ext cx="2355012" cy="957530"/>
            <a:chOff x="148984" y="2154797"/>
            <a:chExt cx="2355012" cy="957530"/>
          </a:xfrm>
        </p:grpSpPr>
        <p:pic>
          <p:nvPicPr>
            <p:cNvPr id="123" name="Google Shape;123;p7"/>
            <p:cNvPicPr preferRelativeResize="0"/>
            <p:nvPr/>
          </p:nvPicPr>
          <p:blipFill rotWithShape="1">
            <a:blip r:embed="rId4">
              <a:alphaModFix/>
            </a:blip>
            <a:srcRect b="0" l="0" r="0" t="0"/>
            <a:stretch/>
          </p:blipFill>
          <p:spPr>
            <a:xfrm>
              <a:off x="148984" y="2154797"/>
              <a:ext cx="2355012" cy="957530"/>
            </a:xfrm>
            <a:prstGeom prst="ellipse">
              <a:avLst/>
            </a:prstGeom>
            <a:noFill/>
            <a:ln cap="rnd" cmpd="sng" w="19050">
              <a:solidFill>
                <a:srgbClr val="333333"/>
              </a:solidFill>
              <a:prstDash val="solid"/>
              <a:round/>
              <a:headEnd len="sm" w="sm" type="none"/>
              <a:tailEnd len="sm" w="sm" type="none"/>
            </a:ln>
          </p:spPr>
        </p:pic>
        <p:sp>
          <p:nvSpPr>
            <p:cNvPr id="124" name="Google Shape;124;p7"/>
            <p:cNvSpPr txBox="1"/>
            <p:nvPr/>
          </p:nvSpPr>
          <p:spPr>
            <a:xfrm>
              <a:off x="847032" y="2317745"/>
              <a:ext cx="95891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Inuit</a:t>
              </a:r>
              <a:endParaRPr b="0" i="0" sz="2800" u="none" cap="none" strike="noStrike">
                <a:solidFill>
                  <a:schemeClr val="dk1"/>
                </a:solidFill>
                <a:latin typeface="Ubuntu Light"/>
                <a:ea typeface="Ubuntu Light"/>
                <a:cs typeface="Ubuntu Light"/>
                <a:sym typeface="Ubuntu Light"/>
              </a:endParaRPr>
            </a:p>
          </p:txBody>
        </p:sp>
      </p:grpSp>
      <p:grpSp>
        <p:nvGrpSpPr>
          <p:cNvPr id="125" name="Google Shape;125;p7"/>
          <p:cNvGrpSpPr/>
          <p:nvPr/>
        </p:nvGrpSpPr>
        <p:grpSpPr>
          <a:xfrm>
            <a:off x="258606" y="2925075"/>
            <a:ext cx="2355012" cy="957530"/>
            <a:chOff x="419539" y="3085617"/>
            <a:chExt cx="2355012" cy="957530"/>
          </a:xfrm>
        </p:grpSpPr>
        <p:pic>
          <p:nvPicPr>
            <p:cNvPr id="126" name="Google Shape;126;p7"/>
            <p:cNvPicPr preferRelativeResize="0"/>
            <p:nvPr/>
          </p:nvPicPr>
          <p:blipFill rotWithShape="1">
            <a:blip r:embed="rId4">
              <a:alphaModFix/>
            </a:blip>
            <a:srcRect b="0" l="0" r="0" t="0"/>
            <a:stretch/>
          </p:blipFill>
          <p:spPr>
            <a:xfrm>
              <a:off x="419539" y="3085617"/>
              <a:ext cx="2355012" cy="957530"/>
            </a:xfrm>
            <a:prstGeom prst="ellipse">
              <a:avLst/>
            </a:prstGeom>
            <a:noFill/>
            <a:ln cap="rnd" cmpd="sng" w="19050">
              <a:solidFill>
                <a:srgbClr val="333333"/>
              </a:solidFill>
              <a:prstDash val="solid"/>
              <a:round/>
              <a:headEnd len="sm" w="sm" type="none"/>
              <a:tailEnd len="sm" w="sm" type="none"/>
            </a:ln>
          </p:spPr>
        </p:pic>
        <p:sp>
          <p:nvSpPr>
            <p:cNvPr id="127" name="Google Shape;127;p7"/>
            <p:cNvSpPr txBox="1"/>
            <p:nvPr/>
          </p:nvSpPr>
          <p:spPr>
            <a:xfrm>
              <a:off x="1012857" y="3321223"/>
              <a:ext cx="130356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France</a:t>
              </a:r>
              <a:endParaRPr b="0" i="0" sz="2800" u="none" cap="none" strike="noStrike">
                <a:solidFill>
                  <a:schemeClr val="dk1"/>
                </a:solidFill>
                <a:latin typeface="Ubuntu Light"/>
                <a:ea typeface="Ubuntu Light"/>
                <a:cs typeface="Ubuntu Light"/>
                <a:sym typeface="Ubuntu Light"/>
              </a:endParaRPr>
            </a:p>
          </p:txBody>
        </p:sp>
      </p:grpSp>
      <p:grpSp>
        <p:nvGrpSpPr>
          <p:cNvPr id="128" name="Google Shape;128;p7"/>
          <p:cNvGrpSpPr/>
          <p:nvPr/>
        </p:nvGrpSpPr>
        <p:grpSpPr>
          <a:xfrm>
            <a:off x="258605" y="3637338"/>
            <a:ext cx="2355012" cy="957530"/>
            <a:chOff x="1054990" y="3665450"/>
            <a:chExt cx="2355012" cy="957530"/>
          </a:xfrm>
        </p:grpSpPr>
        <p:pic>
          <p:nvPicPr>
            <p:cNvPr id="129" name="Google Shape;129;p7"/>
            <p:cNvPicPr preferRelativeResize="0"/>
            <p:nvPr/>
          </p:nvPicPr>
          <p:blipFill rotWithShape="1">
            <a:blip r:embed="rId4">
              <a:alphaModFix/>
            </a:blip>
            <a:srcRect b="0" l="0" r="0" t="0"/>
            <a:stretch/>
          </p:blipFill>
          <p:spPr>
            <a:xfrm>
              <a:off x="1054990" y="3665450"/>
              <a:ext cx="2355012" cy="957530"/>
            </a:xfrm>
            <a:prstGeom prst="ellipse">
              <a:avLst/>
            </a:prstGeom>
            <a:noFill/>
            <a:ln cap="rnd" cmpd="sng" w="19050">
              <a:solidFill>
                <a:srgbClr val="333333"/>
              </a:solidFill>
              <a:prstDash val="solid"/>
              <a:round/>
              <a:headEnd len="sm" w="sm" type="none"/>
              <a:tailEnd len="sm" w="sm" type="none"/>
            </a:ln>
          </p:spPr>
        </p:pic>
        <p:sp>
          <p:nvSpPr>
            <p:cNvPr id="130" name="Google Shape;130;p7"/>
            <p:cNvSpPr txBox="1"/>
            <p:nvPr/>
          </p:nvSpPr>
          <p:spPr>
            <a:xfrm>
              <a:off x="1226452" y="3856348"/>
              <a:ext cx="201208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Angleterre</a:t>
              </a:r>
              <a:endParaRPr b="0" i="0" sz="2800" u="none" cap="none" strike="noStrike">
                <a:solidFill>
                  <a:schemeClr val="dk1"/>
                </a:solidFill>
                <a:latin typeface="Ubuntu Light"/>
                <a:ea typeface="Ubuntu Light"/>
                <a:cs typeface="Ubuntu Light"/>
                <a:sym typeface="Ubuntu Light"/>
              </a:endParaRPr>
            </a:p>
          </p:txBody>
        </p:sp>
      </p:grpSp>
      <p:grpSp>
        <p:nvGrpSpPr>
          <p:cNvPr id="131" name="Google Shape;131;p7"/>
          <p:cNvGrpSpPr/>
          <p:nvPr/>
        </p:nvGrpSpPr>
        <p:grpSpPr>
          <a:xfrm>
            <a:off x="1597045" y="4106053"/>
            <a:ext cx="2355012" cy="957530"/>
            <a:chOff x="2061035" y="4088655"/>
            <a:chExt cx="2355012" cy="957530"/>
          </a:xfrm>
        </p:grpSpPr>
        <p:pic>
          <p:nvPicPr>
            <p:cNvPr id="132" name="Google Shape;132;p7"/>
            <p:cNvPicPr preferRelativeResize="0"/>
            <p:nvPr/>
          </p:nvPicPr>
          <p:blipFill rotWithShape="1">
            <a:blip r:embed="rId4">
              <a:alphaModFix/>
            </a:blip>
            <a:srcRect b="0" l="0" r="0" t="0"/>
            <a:stretch/>
          </p:blipFill>
          <p:spPr>
            <a:xfrm>
              <a:off x="2061035" y="4088655"/>
              <a:ext cx="2355012" cy="957530"/>
            </a:xfrm>
            <a:prstGeom prst="ellipse">
              <a:avLst/>
            </a:prstGeom>
            <a:noFill/>
            <a:ln cap="rnd" cmpd="sng" w="19050">
              <a:solidFill>
                <a:srgbClr val="333333"/>
              </a:solidFill>
              <a:prstDash val="solid"/>
              <a:round/>
              <a:headEnd len="sm" w="sm" type="none"/>
              <a:tailEnd len="sm" w="sm" type="none"/>
            </a:ln>
          </p:spPr>
        </p:pic>
        <p:sp>
          <p:nvSpPr>
            <p:cNvPr id="133" name="Google Shape;133;p7"/>
            <p:cNvSpPr txBox="1"/>
            <p:nvPr/>
          </p:nvSpPr>
          <p:spPr>
            <a:xfrm>
              <a:off x="2613618" y="4260457"/>
              <a:ext cx="131157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Écosse</a:t>
              </a:r>
              <a:endParaRPr b="0" i="0" sz="2800" u="none" cap="none" strike="noStrike">
                <a:solidFill>
                  <a:schemeClr val="dk1"/>
                </a:solidFill>
                <a:latin typeface="Ubuntu Light"/>
                <a:ea typeface="Ubuntu Light"/>
                <a:cs typeface="Ubuntu Light"/>
                <a:sym typeface="Ubuntu Light"/>
              </a:endParaRPr>
            </a:p>
          </p:txBody>
        </p:sp>
      </p:grpSp>
      <p:grpSp>
        <p:nvGrpSpPr>
          <p:cNvPr id="134" name="Google Shape;134;p7"/>
          <p:cNvGrpSpPr/>
          <p:nvPr/>
        </p:nvGrpSpPr>
        <p:grpSpPr>
          <a:xfrm>
            <a:off x="3165349" y="3989304"/>
            <a:ext cx="2355012" cy="957530"/>
            <a:chOff x="3186732" y="3881293"/>
            <a:chExt cx="2355012" cy="957530"/>
          </a:xfrm>
        </p:grpSpPr>
        <p:pic>
          <p:nvPicPr>
            <p:cNvPr id="135" name="Google Shape;135;p7"/>
            <p:cNvPicPr preferRelativeResize="0"/>
            <p:nvPr/>
          </p:nvPicPr>
          <p:blipFill rotWithShape="1">
            <a:blip r:embed="rId4">
              <a:alphaModFix/>
            </a:blip>
            <a:srcRect b="0" l="0" r="0" t="0"/>
            <a:stretch/>
          </p:blipFill>
          <p:spPr>
            <a:xfrm>
              <a:off x="3186732" y="3881293"/>
              <a:ext cx="2355012" cy="957530"/>
            </a:xfrm>
            <a:prstGeom prst="ellipse">
              <a:avLst/>
            </a:prstGeom>
            <a:noFill/>
            <a:ln cap="rnd" cmpd="sng" w="19050">
              <a:solidFill>
                <a:srgbClr val="333333"/>
              </a:solidFill>
              <a:prstDash val="solid"/>
              <a:round/>
              <a:headEnd len="sm" w="sm" type="none"/>
              <a:tailEnd len="sm" w="sm" type="none"/>
            </a:ln>
          </p:spPr>
        </p:pic>
        <p:sp>
          <p:nvSpPr>
            <p:cNvPr id="136" name="Google Shape;136;p7"/>
            <p:cNvSpPr txBox="1"/>
            <p:nvPr/>
          </p:nvSpPr>
          <p:spPr>
            <a:xfrm>
              <a:off x="3661418" y="4098448"/>
              <a:ext cx="136287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Irlande</a:t>
              </a:r>
              <a:endParaRPr b="0" i="0" sz="2800" u="none" cap="none" strike="noStrike">
                <a:solidFill>
                  <a:schemeClr val="dk1"/>
                </a:solidFill>
                <a:latin typeface="Ubuntu Light"/>
                <a:ea typeface="Ubuntu Light"/>
                <a:cs typeface="Ubuntu Light"/>
                <a:sym typeface="Ubuntu Light"/>
              </a:endParaRPr>
            </a:p>
          </p:txBody>
        </p:sp>
      </p:grpSp>
      <p:grpSp>
        <p:nvGrpSpPr>
          <p:cNvPr id="137" name="Google Shape;137;p7"/>
          <p:cNvGrpSpPr/>
          <p:nvPr/>
        </p:nvGrpSpPr>
        <p:grpSpPr>
          <a:xfrm>
            <a:off x="4383689" y="3464903"/>
            <a:ext cx="2355012" cy="957530"/>
            <a:chOff x="4630173" y="3084436"/>
            <a:chExt cx="2355012" cy="957530"/>
          </a:xfrm>
        </p:grpSpPr>
        <p:pic>
          <p:nvPicPr>
            <p:cNvPr id="138" name="Google Shape;138;p7"/>
            <p:cNvPicPr preferRelativeResize="0"/>
            <p:nvPr/>
          </p:nvPicPr>
          <p:blipFill rotWithShape="1">
            <a:blip r:embed="rId4">
              <a:alphaModFix/>
            </a:blip>
            <a:srcRect b="0" l="0" r="0" t="0"/>
            <a:stretch/>
          </p:blipFill>
          <p:spPr>
            <a:xfrm>
              <a:off x="4630173" y="3084436"/>
              <a:ext cx="2355012" cy="957530"/>
            </a:xfrm>
            <a:prstGeom prst="ellipse">
              <a:avLst/>
            </a:prstGeom>
            <a:noFill/>
            <a:ln cap="rnd" cmpd="sng" w="19050">
              <a:solidFill>
                <a:srgbClr val="333333"/>
              </a:solidFill>
              <a:prstDash val="solid"/>
              <a:round/>
              <a:headEnd len="sm" w="sm" type="none"/>
              <a:tailEnd len="sm" w="sm" type="none"/>
            </a:ln>
          </p:spPr>
        </p:pic>
        <p:sp>
          <p:nvSpPr>
            <p:cNvPr id="139" name="Google Shape;139;p7"/>
            <p:cNvSpPr txBox="1"/>
            <p:nvPr/>
          </p:nvSpPr>
          <p:spPr>
            <a:xfrm>
              <a:off x="5285741" y="3301591"/>
              <a:ext cx="104387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Italie</a:t>
              </a:r>
              <a:endParaRPr b="0" i="0" sz="2800" u="none" cap="none" strike="noStrike">
                <a:solidFill>
                  <a:schemeClr val="dk1"/>
                </a:solidFill>
                <a:latin typeface="Ubuntu Light"/>
                <a:ea typeface="Ubuntu Light"/>
                <a:cs typeface="Ubuntu Light"/>
                <a:sym typeface="Ubuntu Light"/>
              </a:endParaRPr>
            </a:p>
          </p:txBody>
        </p:sp>
      </p:grpSp>
      <p:grpSp>
        <p:nvGrpSpPr>
          <p:cNvPr id="140" name="Google Shape;140;p7"/>
          <p:cNvGrpSpPr/>
          <p:nvPr/>
        </p:nvGrpSpPr>
        <p:grpSpPr>
          <a:xfrm>
            <a:off x="4918579" y="2803205"/>
            <a:ext cx="2355012" cy="957530"/>
            <a:chOff x="4977703" y="2726371"/>
            <a:chExt cx="2355012" cy="957530"/>
          </a:xfrm>
        </p:grpSpPr>
        <p:pic>
          <p:nvPicPr>
            <p:cNvPr id="141" name="Google Shape;141;p7"/>
            <p:cNvPicPr preferRelativeResize="0"/>
            <p:nvPr/>
          </p:nvPicPr>
          <p:blipFill rotWithShape="1">
            <a:blip r:embed="rId4">
              <a:alphaModFix/>
            </a:blip>
            <a:srcRect b="0" l="0" r="0" t="0"/>
            <a:stretch/>
          </p:blipFill>
          <p:spPr>
            <a:xfrm>
              <a:off x="4977703" y="2726371"/>
              <a:ext cx="2355012" cy="957530"/>
            </a:xfrm>
            <a:prstGeom prst="ellipse">
              <a:avLst/>
            </a:prstGeom>
            <a:noFill/>
            <a:ln cap="rnd" cmpd="sng" w="19050">
              <a:solidFill>
                <a:srgbClr val="333333"/>
              </a:solidFill>
              <a:prstDash val="solid"/>
              <a:round/>
              <a:headEnd len="sm" w="sm" type="none"/>
              <a:tailEnd len="sm" w="sm" type="none"/>
            </a:ln>
          </p:spPr>
        </p:pic>
        <p:sp>
          <p:nvSpPr>
            <p:cNvPr id="142" name="Google Shape;142;p7"/>
            <p:cNvSpPr txBox="1"/>
            <p:nvPr/>
          </p:nvSpPr>
          <p:spPr>
            <a:xfrm>
              <a:off x="5376600" y="2943526"/>
              <a:ext cx="157126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Pologne</a:t>
              </a:r>
              <a:endParaRPr b="0" i="0" sz="2800" u="none" cap="none" strike="noStrike">
                <a:solidFill>
                  <a:schemeClr val="dk1"/>
                </a:solidFill>
                <a:latin typeface="Ubuntu Light"/>
                <a:ea typeface="Ubuntu Light"/>
                <a:cs typeface="Ubuntu Light"/>
                <a:sym typeface="Ubuntu Light"/>
              </a:endParaRPr>
            </a:p>
          </p:txBody>
        </p:sp>
      </p:grpSp>
      <p:grpSp>
        <p:nvGrpSpPr>
          <p:cNvPr id="143" name="Google Shape;143;p7"/>
          <p:cNvGrpSpPr/>
          <p:nvPr/>
        </p:nvGrpSpPr>
        <p:grpSpPr>
          <a:xfrm>
            <a:off x="4966733" y="2141998"/>
            <a:ext cx="2355012" cy="957530"/>
            <a:chOff x="4755145" y="2007957"/>
            <a:chExt cx="2355012" cy="957530"/>
          </a:xfrm>
        </p:grpSpPr>
        <p:pic>
          <p:nvPicPr>
            <p:cNvPr id="144" name="Google Shape;144;p7"/>
            <p:cNvPicPr preferRelativeResize="0"/>
            <p:nvPr/>
          </p:nvPicPr>
          <p:blipFill rotWithShape="1">
            <a:blip r:embed="rId4">
              <a:alphaModFix/>
            </a:blip>
            <a:srcRect b="0" l="0" r="0" t="0"/>
            <a:stretch/>
          </p:blipFill>
          <p:spPr>
            <a:xfrm>
              <a:off x="4755145" y="2007957"/>
              <a:ext cx="2355012" cy="957530"/>
            </a:xfrm>
            <a:prstGeom prst="ellipse">
              <a:avLst/>
            </a:prstGeom>
            <a:noFill/>
            <a:ln cap="rnd" cmpd="sng" w="19050">
              <a:solidFill>
                <a:srgbClr val="333333"/>
              </a:solidFill>
              <a:prstDash val="solid"/>
              <a:round/>
              <a:headEnd len="sm" w="sm" type="none"/>
              <a:tailEnd len="sm" w="sm" type="none"/>
            </a:ln>
          </p:spPr>
        </p:pic>
        <p:sp>
          <p:nvSpPr>
            <p:cNvPr id="145" name="Google Shape;145;p7"/>
            <p:cNvSpPr txBox="1"/>
            <p:nvPr/>
          </p:nvSpPr>
          <p:spPr>
            <a:xfrm>
              <a:off x="5372270" y="2225112"/>
              <a:ext cx="113685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Chine</a:t>
              </a:r>
              <a:endParaRPr b="0" i="0" sz="2800" u="none" cap="none" strike="noStrike">
                <a:solidFill>
                  <a:schemeClr val="dk1"/>
                </a:solidFill>
                <a:latin typeface="Ubuntu Light"/>
                <a:ea typeface="Ubuntu Light"/>
                <a:cs typeface="Ubuntu Light"/>
                <a:sym typeface="Ubuntu Light"/>
              </a:endParaRPr>
            </a:p>
          </p:txBody>
        </p:sp>
      </p:grpSp>
      <p:grpSp>
        <p:nvGrpSpPr>
          <p:cNvPr id="146" name="Google Shape;146;p7"/>
          <p:cNvGrpSpPr/>
          <p:nvPr/>
        </p:nvGrpSpPr>
        <p:grpSpPr>
          <a:xfrm>
            <a:off x="4365696" y="1514837"/>
            <a:ext cx="2355012" cy="957530"/>
            <a:chOff x="3811906" y="1400038"/>
            <a:chExt cx="2355012" cy="957530"/>
          </a:xfrm>
        </p:grpSpPr>
        <p:pic>
          <p:nvPicPr>
            <p:cNvPr id="147" name="Google Shape;147;p7"/>
            <p:cNvPicPr preferRelativeResize="0"/>
            <p:nvPr/>
          </p:nvPicPr>
          <p:blipFill rotWithShape="1">
            <a:blip r:embed="rId4">
              <a:alphaModFix/>
            </a:blip>
            <a:srcRect b="0" l="0" r="0" t="0"/>
            <a:stretch/>
          </p:blipFill>
          <p:spPr>
            <a:xfrm>
              <a:off x="3811906" y="1400038"/>
              <a:ext cx="2355012" cy="957530"/>
            </a:xfrm>
            <a:prstGeom prst="ellipse">
              <a:avLst/>
            </a:prstGeom>
            <a:noFill/>
            <a:ln cap="rnd" cmpd="sng" w="19050">
              <a:solidFill>
                <a:srgbClr val="333333"/>
              </a:solidFill>
              <a:prstDash val="solid"/>
              <a:round/>
              <a:headEnd len="sm" w="sm" type="none"/>
              <a:tailEnd len="sm" w="sm" type="none"/>
            </a:ln>
          </p:spPr>
        </p:pic>
        <p:sp>
          <p:nvSpPr>
            <p:cNvPr id="148" name="Google Shape;148;p7"/>
            <p:cNvSpPr txBox="1"/>
            <p:nvPr/>
          </p:nvSpPr>
          <p:spPr>
            <a:xfrm>
              <a:off x="4272349" y="1601324"/>
              <a:ext cx="148470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Ukraine</a:t>
              </a:r>
              <a:endParaRPr b="0" i="0" sz="2800" u="none" cap="none" strike="noStrike">
                <a:solidFill>
                  <a:schemeClr val="dk1"/>
                </a:solidFill>
                <a:latin typeface="Ubuntu Light"/>
                <a:ea typeface="Ubuntu Light"/>
                <a:cs typeface="Ubuntu Light"/>
                <a:sym typeface="Ubuntu Light"/>
              </a:endParaRPr>
            </a:p>
          </p:txBody>
        </p:sp>
      </p:grpSp>
      <p:grpSp>
        <p:nvGrpSpPr>
          <p:cNvPr id="149" name="Google Shape;149;p7"/>
          <p:cNvGrpSpPr/>
          <p:nvPr/>
        </p:nvGrpSpPr>
        <p:grpSpPr>
          <a:xfrm>
            <a:off x="2810424" y="1607796"/>
            <a:ext cx="2355012" cy="957530"/>
            <a:chOff x="2774551" y="1954201"/>
            <a:chExt cx="2355012" cy="957530"/>
          </a:xfrm>
        </p:grpSpPr>
        <p:pic>
          <p:nvPicPr>
            <p:cNvPr id="150" name="Google Shape;150;p7"/>
            <p:cNvPicPr preferRelativeResize="0"/>
            <p:nvPr/>
          </p:nvPicPr>
          <p:blipFill rotWithShape="1">
            <a:blip r:embed="rId4">
              <a:alphaModFix/>
            </a:blip>
            <a:srcRect b="0" l="0" r="0" t="0"/>
            <a:stretch/>
          </p:blipFill>
          <p:spPr>
            <a:xfrm>
              <a:off x="2774551" y="1954201"/>
              <a:ext cx="2355012" cy="957530"/>
            </a:xfrm>
            <a:prstGeom prst="ellipse">
              <a:avLst/>
            </a:prstGeom>
            <a:noFill/>
            <a:ln cap="rnd" cmpd="sng" w="19050">
              <a:solidFill>
                <a:srgbClr val="333333"/>
              </a:solidFill>
              <a:prstDash val="solid"/>
              <a:round/>
              <a:headEnd len="sm" w="sm" type="none"/>
              <a:tailEnd len="sm" w="sm" type="none"/>
            </a:ln>
          </p:spPr>
        </p:pic>
        <p:sp>
          <p:nvSpPr>
            <p:cNvPr id="151" name="Google Shape;151;p7"/>
            <p:cNvSpPr txBox="1"/>
            <p:nvPr/>
          </p:nvSpPr>
          <p:spPr>
            <a:xfrm>
              <a:off x="3186732" y="2182338"/>
              <a:ext cx="159851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Vietnam</a:t>
              </a:r>
              <a:endParaRPr b="0" i="0" sz="2800" u="none" cap="none" strike="noStrike">
                <a:solidFill>
                  <a:schemeClr val="dk1"/>
                </a:solidFill>
                <a:latin typeface="Ubuntu Light"/>
                <a:ea typeface="Ubuntu Light"/>
                <a:cs typeface="Ubuntu Light"/>
                <a:sym typeface="Ubuntu Light"/>
              </a:endParaRPr>
            </a:p>
          </p:txBody>
        </p:sp>
      </p:grpSp>
      <p:grpSp>
        <p:nvGrpSpPr>
          <p:cNvPr id="152" name="Google Shape;152;p7"/>
          <p:cNvGrpSpPr/>
          <p:nvPr/>
        </p:nvGrpSpPr>
        <p:grpSpPr>
          <a:xfrm>
            <a:off x="2622691" y="2273015"/>
            <a:ext cx="2355012" cy="957530"/>
            <a:chOff x="2592760" y="2406757"/>
            <a:chExt cx="2355012" cy="957530"/>
          </a:xfrm>
        </p:grpSpPr>
        <p:pic>
          <p:nvPicPr>
            <p:cNvPr id="153" name="Google Shape;153;p7"/>
            <p:cNvPicPr preferRelativeResize="0"/>
            <p:nvPr/>
          </p:nvPicPr>
          <p:blipFill rotWithShape="1">
            <a:blip r:embed="rId4">
              <a:alphaModFix/>
            </a:blip>
            <a:srcRect b="0" l="0" r="0" t="0"/>
            <a:stretch/>
          </p:blipFill>
          <p:spPr>
            <a:xfrm>
              <a:off x="2592760" y="2406757"/>
              <a:ext cx="2355012" cy="957530"/>
            </a:xfrm>
            <a:prstGeom prst="ellipse">
              <a:avLst/>
            </a:prstGeom>
            <a:noFill/>
            <a:ln cap="rnd" cmpd="sng" w="19050">
              <a:solidFill>
                <a:srgbClr val="333333"/>
              </a:solidFill>
              <a:prstDash val="solid"/>
              <a:round/>
              <a:headEnd len="sm" w="sm" type="none"/>
              <a:tailEnd len="sm" w="sm" type="none"/>
            </a:ln>
          </p:spPr>
        </p:pic>
        <p:sp>
          <p:nvSpPr>
            <p:cNvPr id="154" name="Google Shape;154;p7"/>
            <p:cNvSpPr txBox="1"/>
            <p:nvPr/>
          </p:nvSpPr>
          <p:spPr>
            <a:xfrm>
              <a:off x="3028717" y="2623912"/>
              <a:ext cx="148309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Balkans</a:t>
              </a:r>
              <a:endParaRPr b="0" i="0" sz="2800" u="none" cap="none" strike="noStrike">
                <a:solidFill>
                  <a:schemeClr val="dk1"/>
                </a:solidFill>
                <a:latin typeface="Ubuntu Light"/>
                <a:ea typeface="Ubuntu Light"/>
                <a:cs typeface="Ubuntu Light"/>
                <a:sym typeface="Ubuntu Light"/>
              </a:endParaRPr>
            </a:p>
          </p:txBody>
        </p:sp>
      </p:grpSp>
      <p:grpSp>
        <p:nvGrpSpPr>
          <p:cNvPr id="155" name="Google Shape;155;p7"/>
          <p:cNvGrpSpPr/>
          <p:nvPr/>
        </p:nvGrpSpPr>
        <p:grpSpPr>
          <a:xfrm>
            <a:off x="2863022" y="2937114"/>
            <a:ext cx="2355012" cy="957530"/>
            <a:chOff x="2820106" y="2914633"/>
            <a:chExt cx="2355012" cy="957530"/>
          </a:xfrm>
        </p:grpSpPr>
        <p:pic>
          <p:nvPicPr>
            <p:cNvPr id="156" name="Google Shape;156;p7"/>
            <p:cNvPicPr preferRelativeResize="0"/>
            <p:nvPr/>
          </p:nvPicPr>
          <p:blipFill rotWithShape="1">
            <a:blip r:embed="rId4">
              <a:alphaModFix/>
            </a:blip>
            <a:srcRect b="0" l="0" r="0" t="0"/>
            <a:stretch/>
          </p:blipFill>
          <p:spPr>
            <a:xfrm>
              <a:off x="2820106" y="2914633"/>
              <a:ext cx="2355012" cy="957530"/>
            </a:xfrm>
            <a:prstGeom prst="ellipse">
              <a:avLst/>
            </a:prstGeom>
            <a:noFill/>
            <a:ln cap="rnd" cmpd="sng" w="19050">
              <a:solidFill>
                <a:srgbClr val="333333"/>
              </a:solidFill>
              <a:prstDash val="solid"/>
              <a:round/>
              <a:headEnd len="sm" w="sm" type="none"/>
              <a:tailEnd len="sm" w="sm" type="none"/>
            </a:ln>
          </p:spPr>
        </p:pic>
        <p:sp>
          <p:nvSpPr>
            <p:cNvPr id="157" name="Google Shape;157;p7"/>
            <p:cNvSpPr txBox="1"/>
            <p:nvPr/>
          </p:nvSpPr>
          <p:spPr>
            <a:xfrm>
              <a:off x="3560433" y="3142230"/>
              <a:ext cx="98456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Haïti</a:t>
              </a:r>
              <a:endParaRPr b="0" i="0" sz="2800" u="none" cap="none" strike="noStrike">
                <a:solidFill>
                  <a:schemeClr val="dk1"/>
                </a:solidFill>
                <a:latin typeface="Ubuntu Light"/>
                <a:ea typeface="Ubuntu Light"/>
                <a:cs typeface="Ubuntu Light"/>
                <a:sym typeface="Ubuntu Light"/>
              </a:endParaRPr>
            </a:p>
          </p:txBody>
        </p:sp>
      </p:grpSp>
      <p:grpSp>
        <p:nvGrpSpPr>
          <p:cNvPr id="158" name="Google Shape;158;p7"/>
          <p:cNvGrpSpPr/>
          <p:nvPr/>
        </p:nvGrpSpPr>
        <p:grpSpPr>
          <a:xfrm>
            <a:off x="3379182" y="3567580"/>
            <a:ext cx="2355012" cy="957530"/>
            <a:chOff x="3607741" y="3405021"/>
            <a:chExt cx="2355012" cy="957530"/>
          </a:xfrm>
        </p:grpSpPr>
        <p:pic>
          <p:nvPicPr>
            <p:cNvPr id="159" name="Google Shape;159;p7"/>
            <p:cNvPicPr preferRelativeResize="0"/>
            <p:nvPr/>
          </p:nvPicPr>
          <p:blipFill rotWithShape="1">
            <a:blip r:embed="rId4">
              <a:alphaModFix/>
            </a:blip>
            <a:srcRect b="0" l="0" r="0" t="0"/>
            <a:stretch/>
          </p:blipFill>
          <p:spPr>
            <a:xfrm>
              <a:off x="3607741" y="3405021"/>
              <a:ext cx="2355012" cy="957530"/>
            </a:xfrm>
            <a:prstGeom prst="ellipse">
              <a:avLst/>
            </a:prstGeom>
            <a:noFill/>
            <a:ln cap="rnd" cmpd="sng" w="19050">
              <a:solidFill>
                <a:srgbClr val="333333"/>
              </a:solidFill>
              <a:prstDash val="solid"/>
              <a:round/>
              <a:headEnd len="sm" w="sm" type="none"/>
              <a:tailEnd len="sm" w="sm" type="none"/>
            </a:ln>
          </p:spPr>
        </p:pic>
        <p:sp>
          <p:nvSpPr>
            <p:cNvPr id="160" name="Google Shape;160;p7"/>
            <p:cNvSpPr txBox="1"/>
            <p:nvPr/>
          </p:nvSpPr>
          <p:spPr>
            <a:xfrm>
              <a:off x="4319817" y="3665450"/>
              <a:ext cx="92845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Chili</a:t>
              </a:r>
              <a:endParaRPr b="0" i="0" sz="2800" u="none" cap="none" strike="noStrike">
                <a:solidFill>
                  <a:schemeClr val="dk1"/>
                </a:solidFill>
                <a:latin typeface="Ubuntu Light"/>
                <a:ea typeface="Ubuntu Light"/>
                <a:cs typeface="Ubuntu Light"/>
                <a:sym typeface="Ubuntu Light"/>
              </a:endParaRPr>
            </a:p>
          </p:txBody>
        </p:sp>
      </p:grpSp>
      <p:grpSp>
        <p:nvGrpSpPr>
          <p:cNvPr id="161" name="Google Shape;161;p7"/>
          <p:cNvGrpSpPr/>
          <p:nvPr/>
        </p:nvGrpSpPr>
        <p:grpSpPr>
          <a:xfrm>
            <a:off x="4587221" y="4046443"/>
            <a:ext cx="2355012" cy="957530"/>
            <a:chOff x="4487675" y="4092553"/>
            <a:chExt cx="2355012" cy="957530"/>
          </a:xfrm>
        </p:grpSpPr>
        <p:pic>
          <p:nvPicPr>
            <p:cNvPr id="162" name="Google Shape;162;p7"/>
            <p:cNvPicPr preferRelativeResize="0"/>
            <p:nvPr/>
          </p:nvPicPr>
          <p:blipFill rotWithShape="1">
            <a:blip r:embed="rId4">
              <a:alphaModFix/>
            </a:blip>
            <a:srcRect b="0" l="0" r="0" t="0"/>
            <a:stretch/>
          </p:blipFill>
          <p:spPr>
            <a:xfrm>
              <a:off x="4487675" y="4092553"/>
              <a:ext cx="2355012" cy="957530"/>
            </a:xfrm>
            <a:prstGeom prst="ellipse">
              <a:avLst/>
            </a:prstGeom>
            <a:noFill/>
            <a:ln cap="rnd" cmpd="sng" w="19050">
              <a:solidFill>
                <a:srgbClr val="333333"/>
              </a:solidFill>
              <a:prstDash val="solid"/>
              <a:round/>
              <a:headEnd len="sm" w="sm" type="none"/>
              <a:tailEnd len="sm" w="sm" type="none"/>
            </a:ln>
          </p:spPr>
        </p:pic>
        <p:sp>
          <p:nvSpPr>
            <p:cNvPr id="163" name="Google Shape;163;p7"/>
            <p:cNvSpPr txBox="1"/>
            <p:nvPr/>
          </p:nvSpPr>
          <p:spPr>
            <a:xfrm>
              <a:off x="5014701" y="4285263"/>
              <a:ext cx="140134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Algérie</a:t>
              </a:r>
              <a:endParaRPr b="0" i="0" sz="2800" u="none" cap="none" strike="noStrike">
                <a:solidFill>
                  <a:schemeClr val="dk1"/>
                </a:solidFill>
                <a:latin typeface="Ubuntu Light"/>
                <a:ea typeface="Ubuntu Light"/>
                <a:cs typeface="Ubuntu Light"/>
                <a:sym typeface="Ubuntu Light"/>
              </a:endParaRPr>
            </a:p>
          </p:txBody>
        </p:sp>
      </p:grpSp>
      <p:grpSp>
        <p:nvGrpSpPr>
          <p:cNvPr id="164" name="Google Shape;164;p7"/>
          <p:cNvGrpSpPr/>
          <p:nvPr/>
        </p:nvGrpSpPr>
        <p:grpSpPr>
          <a:xfrm>
            <a:off x="5658518" y="4135377"/>
            <a:ext cx="2355012" cy="957530"/>
            <a:chOff x="5571888" y="4212597"/>
            <a:chExt cx="2355012" cy="957530"/>
          </a:xfrm>
        </p:grpSpPr>
        <p:pic>
          <p:nvPicPr>
            <p:cNvPr id="165" name="Google Shape;165;p7"/>
            <p:cNvPicPr preferRelativeResize="0"/>
            <p:nvPr/>
          </p:nvPicPr>
          <p:blipFill rotWithShape="1">
            <a:blip r:embed="rId4">
              <a:alphaModFix/>
            </a:blip>
            <a:srcRect b="0" l="0" r="0" t="0"/>
            <a:stretch/>
          </p:blipFill>
          <p:spPr>
            <a:xfrm>
              <a:off x="5571888" y="4212597"/>
              <a:ext cx="2355012" cy="957530"/>
            </a:xfrm>
            <a:prstGeom prst="ellipse">
              <a:avLst/>
            </a:prstGeom>
            <a:noFill/>
            <a:ln cap="rnd" cmpd="sng" w="19050">
              <a:solidFill>
                <a:srgbClr val="333333"/>
              </a:solidFill>
              <a:prstDash val="solid"/>
              <a:round/>
              <a:headEnd len="sm" w="sm" type="none"/>
              <a:tailEnd len="sm" w="sm" type="none"/>
            </a:ln>
          </p:spPr>
        </p:pic>
        <p:sp>
          <p:nvSpPr>
            <p:cNvPr id="166" name="Google Shape;166;p7"/>
            <p:cNvSpPr txBox="1"/>
            <p:nvPr/>
          </p:nvSpPr>
          <p:spPr>
            <a:xfrm>
              <a:off x="6009455" y="4423614"/>
              <a:ext cx="150874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Burundi</a:t>
              </a:r>
              <a:endParaRPr b="0" i="0" sz="2800" u="none" cap="none" strike="noStrike">
                <a:solidFill>
                  <a:schemeClr val="dk1"/>
                </a:solidFill>
                <a:latin typeface="Ubuntu Light"/>
                <a:ea typeface="Ubuntu Light"/>
                <a:cs typeface="Ubuntu Light"/>
                <a:sym typeface="Ubuntu Light"/>
              </a:endParaRPr>
            </a:p>
          </p:txBody>
        </p:sp>
      </p:grpSp>
      <p:grpSp>
        <p:nvGrpSpPr>
          <p:cNvPr id="167" name="Google Shape;167;p7"/>
          <p:cNvGrpSpPr/>
          <p:nvPr/>
        </p:nvGrpSpPr>
        <p:grpSpPr>
          <a:xfrm>
            <a:off x="6773832" y="3918222"/>
            <a:ext cx="2355012" cy="957530"/>
            <a:chOff x="6660986" y="3988123"/>
            <a:chExt cx="2355012" cy="957530"/>
          </a:xfrm>
        </p:grpSpPr>
        <p:pic>
          <p:nvPicPr>
            <p:cNvPr id="168" name="Google Shape;168;p7"/>
            <p:cNvPicPr preferRelativeResize="0"/>
            <p:nvPr/>
          </p:nvPicPr>
          <p:blipFill rotWithShape="1">
            <a:blip r:embed="rId4">
              <a:alphaModFix/>
            </a:blip>
            <a:srcRect b="0" l="0" r="0" t="0"/>
            <a:stretch/>
          </p:blipFill>
          <p:spPr>
            <a:xfrm>
              <a:off x="6660986" y="3988123"/>
              <a:ext cx="2355012" cy="957530"/>
            </a:xfrm>
            <a:prstGeom prst="ellipse">
              <a:avLst/>
            </a:prstGeom>
            <a:noFill/>
            <a:ln cap="rnd" cmpd="sng" w="19050">
              <a:solidFill>
                <a:srgbClr val="333333"/>
              </a:solidFill>
              <a:prstDash val="solid"/>
              <a:round/>
              <a:headEnd len="sm" w="sm" type="none"/>
              <a:tailEnd len="sm" w="sm" type="none"/>
            </a:ln>
          </p:spPr>
        </p:pic>
        <p:sp>
          <p:nvSpPr>
            <p:cNvPr id="169" name="Google Shape;169;p7"/>
            <p:cNvSpPr txBox="1"/>
            <p:nvPr/>
          </p:nvSpPr>
          <p:spPr>
            <a:xfrm>
              <a:off x="6947864" y="4205278"/>
              <a:ext cx="178125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Colombie</a:t>
              </a:r>
              <a:endParaRPr b="0" i="0" sz="2800" u="none" cap="none" strike="noStrike">
                <a:solidFill>
                  <a:schemeClr val="dk1"/>
                </a:solidFill>
                <a:latin typeface="Ubuntu Light"/>
                <a:ea typeface="Ubuntu Light"/>
                <a:cs typeface="Ubuntu Light"/>
                <a:sym typeface="Ubuntu Light"/>
              </a:endParaRPr>
            </a:p>
          </p:txBody>
        </p:sp>
      </p:grpSp>
      <p:grpSp>
        <p:nvGrpSpPr>
          <p:cNvPr id="170" name="Google Shape;170;p7"/>
          <p:cNvGrpSpPr/>
          <p:nvPr/>
        </p:nvGrpSpPr>
        <p:grpSpPr>
          <a:xfrm>
            <a:off x="6773832" y="3247748"/>
            <a:ext cx="2355012" cy="957530"/>
            <a:chOff x="6842687" y="3365678"/>
            <a:chExt cx="2355012" cy="957530"/>
          </a:xfrm>
        </p:grpSpPr>
        <p:pic>
          <p:nvPicPr>
            <p:cNvPr id="171" name="Google Shape;171;p7"/>
            <p:cNvPicPr preferRelativeResize="0"/>
            <p:nvPr/>
          </p:nvPicPr>
          <p:blipFill rotWithShape="1">
            <a:blip r:embed="rId4">
              <a:alphaModFix/>
            </a:blip>
            <a:srcRect b="0" l="0" r="0" t="0"/>
            <a:stretch/>
          </p:blipFill>
          <p:spPr>
            <a:xfrm>
              <a:off x="6842687" y="3365678"/>
              <a:ext cx="2355012" cy="957530"/>
            </a:xfrm>
            <a:prstGeom prst="ellipse">
              <a:avLst/>
            </a:prstGeom>
            <a:noFill/>
            <a:ln cap="rnd" cmpd="sng" w="19050">
              <a:solidFill>
                <a:srgbClr val="333333"/>
              </a:solidFill>
              <a:prstDash val="solid"/>
              <a:round/>
              <a:headEnd len="sm" w="sm" type="none"/>
              <a:tailEnd len="sm" w="sm" type="none"/>
            </a:ln>
          </p:spPr>
        </p:pic>
        <p:sp>
          <p:nvSpPr>
            <p:cNvPr id="172" name="Google Shape;172;p7"/>
            <p:cNvSpPr txBox="1"/>
            <p:nvPr/>
          </p:nvSpPr>
          <p:spPr>
            <a:xfrm>
              <a:off x="7521612" y="3582833"/>
              <a:ext cx="101341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Syrie</a:t>
              </a:r>
              <a:endParaRPr b="0" i="0" sz="2800" u="none" cap="none" strike="noStrike">
                <a:solidFill>
                  <a:schemeClr val="dk1"/>
                </a:solidFill>
                <a:latin typeface="Ubuntu Light"/>
                <a:ea typeface="Ubuntu Light"/>
                <a:cs typeface="Ubuntu Light"/>
                <a:sym typeface="Ubuntu Light"/>
              </a:endParaRPr>
            </a:p>
          </p:txBody>
        </p:sp>
      </p:grpSp>
      <p:grpSp>
        <p:nvGrpSpPr>
          <p:cNvPr id="173" name="Google Shape;173;p7"/>
          <p:cNvGrpSpPr/>
          <p:nvPr/>
        </p:nvGrpSpPr>
        <p:grpSpPr>
          <a:xfrm>
            <a:off x="6656903" y="2507373"/>
            <a:ext cx="2355012" cy="957530"/>
            <a:chOff x="6821829" y="2748332"/>
            <a:chExt cx="2355012" cy="957530"/>
          </a:xfrm>
        </p:grpSpPr>
        <p:pic>
          <p:nvPicPr>
            <p:cNvPr id="174" name="Google Shape;174;p7"/>
            <p:cNvPicPr preferRelativeResize="0"/>
            <p:nvPr/>
          </p:nvPicPr>
          <p:blipFill rotWithShape="1">
            <a:blip r:embed="rId4">
              <a:alphaModFix/>
            </a:blip>
            <a:srcRect b="0" l="0" r="0" t="0"/>
            <a:stretch/>
          </p:blipFill>
          <p:spPr>
            <a:xfrm>
              <a:off x="6821829" y="2748332"/>
              <a:ext cx="2355012" cy="957530"/>
            </a:xfrm>
            <a:prstGeom prst="ellipse">
              <a:avLst/>
            </a:prstGeom>
            <a:noFill/>
            <a:ln cap="rnd" cmpd="sng" w="19050">
              <a:solidFill>
                <a:srgbClr val="333333"/>
              </a:solidFill>
              <a:prstDash val="solid"/>
              <a:round/>
              <a:headEnd len="sm" w="sm" type="none"/>
              <a:tailEnd len="sm" w="sm" type="none"/>
            </a:ln>
          </p:spPr>
        </p:pic>
        <p:sp>
          <p:nvSpPr>
            <p:cNvPr id="175" name="Google Shape;175;p7"/>
            <p:cNvSpPr txBox="1"/>
            <p:nvPr/>
          </p:nvSpPr>
          <p:spPr>
            <a:xfrm>
              <a:off x="7727466" y="2896456"/>
              <a:ext cx="54373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2800" u="none" cap="none" strike="noStrike">
                  <a:solidFill>
                    <a:schemeClr val="dk1"/>
                  </a:solidFill>
                  <a:latin typeface="Ubuntu Light"/>
                  <a:ea typeface="Ubuntu Light"/>
                  <a:cs typeface="Ubuntu Light"/>
                  <a:sym typeface="Ubuntu Light"/>
                </a:rPr>
                <a:t>…</a:t>
              </a:r>
              <a:endParaRPr b="0" i="0" sz="2800" u="none" cap="none" strike="noStrike">
                <a:solidFill>
                  <a:schemeClr val="dk1"/>
                </a:solidFill>
                <a:latin typeface="Ubuntu Light"/>
                <a:ea typeface="Ubuntu Light"/>
                <a:cs typeface="Ubuntu Light"/>
                <a:sym typeface="Ubuntu Ligh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par>
                                <p:cTn fill="hold" nodeType="withEffect" presetClass="entr" presetID="1" presetSubtype="0">
                                  <p:stCondLst>
                                    <p:cond delay="500"/>
                                  </p:stCondLst>
                                  <p:childTnLst>
                                    <p:set>
                                      <p:cBhvr>
                                        <p:cTn dur="1" fill="hold">
                                          <p:stCondLst>
                                            <p:cond delay="0"/>
                                          </p:stCondLst>
                                        </p:cTn>
                                        <p:tgtEl>
                                          <p:spTgt spid="122"/>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500"/>
                                  </p:stCondLst>
                                  <p:childTnLst>
                                    <p:set>
                                      <p:cBhvr>
                                        <p:cTn dur="1" fill="hold">
                                          <p:stCondLst>
                                            <p:cond delay="0"/>
                                          </p:stCondLst>
                                        </p:cTn>
                                        <p:tgtEl>
                                          <p:spTgt spid="125"/>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500"/>
                                  </p:stCondLst>
                                  <p:childTnLst>
                                    <p:set>
                                      <p:cBhvr>
                                        <p:cTn dur="1" fill="hold">
                                          <p:stCondLst>
                                            <p:cond delay="0"/>
                                          </p:stCondLst>
                                        </p:cTn>
                                        <p:tgtEl>
                                          <p:spTgt spid="128"/>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500"/>
                                  </p:stCondLst>
                                  <p:childTnLst>
                                    <p:set>
                                      <p:cBhvr>
                                        <p:cTn dur="1" fill="hold">
                                          <p:stCondLst>
                                            <p:cond delay="0"/>
                                          </p:stCondLst>
                                        </p:cTn>
                                        <p:tgtEl>
                                          <p:spTgt spid="131"/>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500"/>
                                  </p:stCondLst>
                                  <p:childTnLst>
                                    <p:set>
                                      <p:cBhvr>
                                        <p:cTn dur="1" fill="hold">
                                          <p:stCondLst>
                                            <p:cond delay="0"/>
                                          </p:stCondLst>
                                        </p:cTn>
                                        <p:tgtEl>
                                          <p:spTgt spid="134"/>
                                        </p:tgtEl>
                                        <p:attrNameLst>
                                          <p:attrName>style.visibility</p:attrName>
                                        </p:attrNameLst>
                                      </p:cBhvr>
                                      <p:to>
                                        <p:strVal val="visible"/>
                                      </p:to>
                                    </p:set>
                                  </p:childTnLst>
                                </p:cTn>
                              </p:par>
                            </p:childTnLst>
                          </p:cTn>
                        </p:par>
                        <p:par>
                          <p:cTn fill="hold">
                            <p:stCondLst>
                              <p:cond delay="5"/>
                            </p:stCondLst>
                            <p:childTnLst>
                              <p:par>
                                <p:cTn fill="hold" nodeType="afterEffect" presetClass="entr" presetID="1" presetSubtype="0">
                                  <p:stCondLst>
                                    <p:cond delay="500"/>
                                  </p:stCondLst>
                                  <p:childTnLst>
                                    <p:set>
                                      <p:cBhvr>
                                        <p:cTn dur="1" fill="hold">
                                          <p:stCondLst>
                                            <p:cond delay="0"/>
                                          </p:stCondLst>
                                        </p:cTn>
                                        <p:tgtEl>
                                          <p:spTgt spid="137"/>
                                        </p:tgtEl>
                                        <p:attrNameLst>
                                          <p:attrName>style.visibility</p:attrName>
                                        </p:attrNameLst>
                                      </p:cBhvr>
                                      <p:to>
                                        <p:strVal val="visible"/>
                                      </p:to>
                                    </p:set>
                                  </p:childTnLst>
                                </p:cTn>
                              </p:par>
                            </p:childTnLst>
                          </p:cTn>
                        </p:par>
                        <p:par>
                          <p:cTn fill="hold">
                            <p:stCondLst>
                              <p:cond delay="6"/>
                            </p:stCondLst>
                            <p:childTnLst>
                              <p:par>
                                <p:cTn fill="hold" nodeType="afterEffect" presetClass="entr" presetID="1" presetSubtype="0">
                                  <p:stCondLst>
                                    <p:cond delay="500"/>
                                  </p:stCondLst>
                                  <p:childTnLst>
                                    <p:set>
                                      <p:cBhvr>
                                        <p:cTn dur="1" fill="hold">
                                          <p:stCondLst>
                                            <p:cond delay="0"/>
                                          </p:stCondLst>
                                        </p:cTn>
                                        <p:tgtEl>
                                          <p:spTgt spid="140"/>
                                        </p:tgtEl>
                                        <p:attrNameLst>
                                          <p:attrName>style.visibility</p:attrName>
                                        </p:attrNameLst>
                                      </p:cBhvr>
                                      <p:to>
                                        <p:strVal val="visible"/>
                                      </p:to>
                                    </p:set>
                                  </p:childTnLst>
                                </p:cTn>
                              </p:par>
                            </p:childTnLst>
                          </p:cTn>
                        </p:par>
                        <p:par>
                          <p:cTn fill="hold">
                            <p:stCondLst>
                              <p:cond delay="7"/>
                            </p:stCondLst>
                            <p:childTnLst>
                              <p:par>
                                <p:cTn fill="hold" nodeType="afterEffect" presetClass="entr" presetID="1" presetSubtype="0">
                                  <p:stCondLst>
                                    <p:cond delay="500"/>
                                  </p:stCondLst>
                                  <p:childTnLst>
                                    <p:set>
                                      <p:cBhvr>
                                        <p:cTn dur="1" fill="hold">
                                          <p:stCondLst>
                                            <p:cond delay="0"/>
                                          </p:stCondLst>
                                        </p:cTn>
                                        <p:tgtEl>
                                          <p:spTgt spid="143"/>
                                        </p:tgtEl>
                                        <p:attrNameLst>
                                          <p:attrName>style.visibility</p:attrName>
                                        </p:attrNameLst>
                                      </p:cBhvr>
                                      <p:to>
                                        <p:strVal val="visible"/>
                                      </p:to>
                                    </p:set>
                                  </p:childTnLst>
                                </p:cTn>
                              </p:par>
                            </p:childTnLst>
                          </p:cTn>
                        </p:par>
                        <p:par>
                          <p:cTn fill="hold">
                            <p:stCondLst>
                              <p:cond delay="8"/>
                            </p:stCondLst>
                            <p:childTnLst>
                              <p:par>
                                <p:cTn fill="hold" nodeType="afterEffect" presetClass="entr" presetID="1" presetSubtype="0">
                                  <p:stCondLst>
                                    <p:cond delay="500"/>
                                  </p:stCondLst>
                                  <p:childTnLst>
                                    <p:set>
                                      <p:cBhvr>
                                        <p:cTn dur="1" fill="hold">
                                          <p:stCondLst>
                                            <p:cond delay="0"/>
                                          </p:stCondLst>
                                        </p:cTn>
                                        <p:tgtEl>
                                          <p:spTgt spid="146"/>
                                        </p:tgtEl>
                                        <p:attrNameLst>
                                          <p:attrName>style.visibility</p:attrName>
                                        </p:attrNameLst>
                                      </p:cBhvr>
                                      <p:to>
                                        <p:strVal val="visible"/>
                                      </p:to>
                                    </p:set>
                                  </p:childTnLst>
                                </p:cTn>
                              </p:par>
                            </p:childTnLst>
                          </p:cTn>
                        </p:par>
                        <p:par>
                          <p:cTn fill="hold">
                            <p:stCondLst>
                              <p:cond delay="9"/>
                            </p:stCondLst>
                            <p:childTnLst>
                              <p:par>
                                <p:cTn fill="hold" nodeType="afterEffect" presetClass="entr" presetID="1" presetSubtype="0">
                                  <p:stCondLst>
                                    <p:cond delay="500"/>
                                  </p:stCondLst>
                                  <p:childTnLst>
                                    <p:set>
                                      <p:cBhvr>
                                        <p:cTn dur="1" fill="hold">
                                          <p:stCondLst>
                                            <p:cond delay="0"/>
                                          </p:stCondLst>
                                        </p:cTn>
                                        <p:tgtEl>
                                          <p:spTgt spid="149"/>
                                        </p:tgtEl>
                                        <p:attrNameLst>
                                          <p:attrName>style.visibility</p:attrName>
                                        </p:attrNameLst>
                                      </p:cBhvr>
                                      <p:to>
                                        <p:strVal val="visible"/>
                                      </p:to>
                                    </p:set>
                                  </p:childTnLst>
                                </p:cTn>
                              </p:par>
                            </p:childTnLst>
                          </p:cTn>
                        </p:par>
                        <p:par>
                          <p:cTn fill="hold">
                            <p:stCondLst>
                              <p:cond delay="10"/>
                            </p:stCondLst>
                            <p:childTnLst>
                              <p:par>
                                <p:cTn fill="hold" nodeType="afterEffect" presetClass="entr" presetID="1" presetSubtype="0">
                                  <p:stCondLst>
                                    <p:cond delay="500"/>
                                  </p:stCondLst>
                                  <p:childTnLst>
                                    <p:set>
                                      <p:cBhvr>
                                        <p:cTn dur="1" fill="hold">
                                          <p:stCondLst>
                                            <p:cond delay="0"/>
                                          </p:stCondLst>
                                        </p:cTn>
                                        <p:tgtEl>
                                          <p:spTgt spid="152"/>
                                        </p:tgtEl>
                                        <p:attrNameLst>
                                          <p:attrName>style.visibility</p:attrName>
                                        </p:attrNameLst>
                                      </p:cBhvr>
                                      <p:to>
                                        <p:strVal val="visible"/>
                                      </p:to>
                                    </p:set>
                                  </p:childTnLst>
                                </p:cTn>
                              </p:par>
                            </p:childTnLst>
                          </p:cTn>
                        </p:par>
                        <p:par>
                          <p:cTn fill="hold">
                            <p:stCondLst>
                              <p:cond delay="11"/>
                            </p:stCondLst>
                            <p:childTnLst>
                              <p:par>
                                <p:cTn fill="hold" nodeType="afterEffect" presetClass="entr" presetID="1" presetSubtype="0">
                                  <p:stCondLst>
                                    <p:cond delay="500"/>
                                  </p:stCondLst>
                                  <p:childTnLst>
                                    <p:set>
                                      <p:cBhvr>
                                        <p:cTn dur="1" fill="hold">
                                          <p:stCondLst>
                                            <p:cond delay="0"/>
                                          </p:stCondLst>
                                        </p:cTn>
                                        <p:tgtEl>
                                          <p:spTgt spid="155"/>
                                        </p:tgtEl>
                                        <p:attrNameLst>
                                          <p:attrName>style.visibility</p:attrName>
                                        </p:attrNameLst>
                                      </p:cBhvr>
                                      <p:to>
                                        <p:strVal val="visible"/>
                                      </p:to>
                                    </p:set>
                                  </p:childTnLst>
                                </p:cTn>
                              </p:par>
                            </p:childTnLst>
                          </p:cTn>
                        </p:par>
                        <p:par>
                          <p:cTn fill="hold">
                            <p:stCondLst>
                              <p:cond delay="12"/>
                            </p:stCondLst>
                            <p:childTnLst>
                              <p:par>
                                <p:cTn fill="hold" nodeType="afterEffect" presetClass="entr" presetID="1" presetSubtype="0">
                                  <p:stCondLst>
                                    <p:cond delay="500"/>
                                  </p:stCondLst>
                                  <p:childTnLst>
                                    <p:set>
                                      <p:cBhvr>
                                        <p:cTn dur="1" fill="hold">
                                          <p:stCondLst>
                                            <p:cond delay="0"/>
                                          </p:stCondLst>
                                        </p:cTn>
                                        <p:tgtEl>
                                          <p:spTgt spid="158"/>
                                        </p:tgtEl>
                                        <p:attrNameLst>
                                          <p:attrName>style.visibility</p:attrName>
                                        </p:attrNameLst>
                                      </p:cBhvr>
                                      <p:to>
                                        <p:strVal val="visible"/>
                                      </p:to>
                                    </p:set>
                                  </p:childTnLst>
                                </p:cTn>
                              </p:par>
                            </p:childTnLst>
                          </p:cTn>
                        </p:par>
                        <p:par>
                          <p:cTn fill="hold">
                            <p:stCondLst>
                              <p:cond delay="13"/>
                            </p:stCondLst>
                            <p:childTnLst>
                              <p:par>
                                <p:cTn fill="hold" nodeType="afterEffect" presetClass="entr" presetID="1" presetSubtype="0">
                                  <p:stCondLst>
                                    <p:cond delay="500"/>
                                  </p:stCondLst>
                                  <p:childTnLst>
                                    <p:set>
                                      <p:cBhvr>
                                        <p:cTn dur="1" fill="hold">
                                          <p:stCondLst>
                                            <p:cond delay="0"/>
                                          </p:stCondLst>
                                        </p:cTn>
                                        <p:tgtEl>
                                          <p:spTgt spid="161"/>
                                        </p:tgtEl>
                                        <p:attrNameLst>
                                          <p:attrName>style.visibility</p:attrName>
                                        </p:attrNameLst>
                                      </p:cBhvr>
                                      <p:to>
                                        <p:strVal val="visible"/>
                                      </p:to>
                                    </p:set>
                                  </p:childTnLst>
                                </p:cTn>
                              </p:par>
                            </p:childTnLst>
                          </p:cTn>
                        </p:par>
                        <p:par>
                          <p:cTn fill="hold">
                            <p:stCondLst>
                              <p:cond delay="14"/>
                            </p:stCondLst>
                            <p:childTnLst>
                              <p:par>
                                <p:cTn fill="hold" nodeType="afterEffect" presetClass="entr" presetID="1" presetSubtype="0">
                                  <p:stCondLst>
                                    <p:cond delay="500"/>
                                  </p:stCondLst>
                                  <p:childTnLst>
                                    <p:set>
                                      <p:cBhvr>
                                        <p:cTn dur="1" fill="hold">
                                          <p:stCondLst>
                                            <p:cond delay="0"/>
                                          </p:stCondLst>
                                        </p:cTn>
                                        <p:tgtEl>
                                          <p:spTgt spid="164"/>
                                        </p:tgtEl>
                                        <p:attrNameLst>
                                          <p:attrName>style.visibility</p:attrName>
                                        </p:attrNameLst>
                                      </p:cBhvr>
                                      <p:to>
                                        <p:strVal val="visible"/>
                                      </p:to>
                                    </p:set>
                                  </p:childTnLst>
                                </p:cTn>
                              </p:par>
                            </p:childTnLst>
                          </p:cTn>
                        </p:par>
                        <p:par>
                          <p:cTn fill="hold">
                            <p:stCondLst>
                              <p:cond delay="15"/>
                            </p:stCondLst>
                            <p:childTnLst>
                              <p:par>
                                <p:cTn fill="hold" nodeType="afterEffect" presetClass="entr" presetID="1" presetSubtype="0">
                                  <p:stCondLst>
                                    <p:cond delay="500"/>
                                  </p:stCondLst>
                                  <p:childTnLst>
                                    <p:set>
                                      <p:cBhvr>
                                        <p:cTn dur="1" fill="hold">
                                          <p:stCondLst>
                                            <p:cond delay="0"/>
                                          </p:stCondLst>
                                        </p:cTn>
                                        <p:tgtEl>
                                          <p:spTgt spid="167"/>
                                        </p:tgtEl>
                                        <p:attrNameLst>
                                          <p:attrName>style.visibility</p:attrName>
                                        </p:attrNameLst>
                                      </p:cBhvr>
                                      <p:to>
                                        <p:strVal val="visible"/>
                                      </p:to>
                                    </p:set>
                                  </p:childTnLst>
                                </p:cTn>
                              </p:par>
                            </p:childTnLst>
                          </p:cTn>
                        </p:par>
                        <p:par>
                          <p:cTn fill="hold">
                            <p:stCondLst>
                              <p:cond delay="16"/>
                            </p:stCondLst>
                            <p:childTnLst>
                              <p:par>
                                <p:cTn fill="hold" nodeType="afterEffect" presetClass="entr" presetID="1" presetSubtype="0">
                                  <p:stCondLst>
                                    <p:cond delay="500"/>
                                  </p:stCondLst>
                                  <p:childTnLst>
                                    <p:set>
                                      <p:cBhvr>
                                        <p:cTn dur="1" fill="hold">
                                          <p:stCondLst>
                                            <p:cond delay="0"/>
                                          </p:stCondLst>
                                        </p:cTn>
                                        <p:tgtEl>
                                          <p:spTgt spid="170"/>
                                        </p:tgtEl>
                                        <p:attrNameLst>
                                          <p:attrName>style.visibility</p:attrName>
                                        </p:attrNameLst>
                                      </p:cBhvr>
                                      <p:to>
                                        <p:strVal val="visible"/>
                                      </p:to>
                                    </p:set>
                                  </p:childTnLst>
                                </p:cTn>
                              </p:par>
                            </p:childTnLst>
                          </p:cTn>
                        </p:par>
                        <p:par>
                          <p:cTn fill="hold">
                            <p:stCondLst>
                              <p:cond delay="17"/>
                            </p:stCondLst>
                            <p:childTnLst>
                              <p:par>
                                <p:cTn fill="hold" nodeType="afterEffect" presetClass="entr" presetID="1" presetSubtype="0">
                                  <p:stCondLst>
                                    <p:cond delay="50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p43"/>
          <p:cNvPicPr preferRelativeResize="0"/>
          <p:nvPr/>
        </p:nvPicPr>
        <p:blipFill rotWithShape="1">
          <a:blip r:embed="rId3">
            <a:alphaModFix/>
          </a:blip>
          <a:srcRect b="0" l="0" r="0" t="0"/>
          <a:stretch/>
        </p:blipFill>
        <p:spPr>
          <a:xfrm>
            <a:off x="273269" y="2393950"/>
            <a:ext cx="2195439" cy="1601984"/>
          </a:xfrm>
          <a:prstGeom prst="rect">
            <a:avLst/>
          </a:prstGeom>
          <a:noFill/>
          <a:ln>
            <a:noFill/>
          </a:ln>
        </p:spPr>
      </p:pic>
      <p:pic>
        <p:nvPicPr>
          <p:cNvPr id="627" name="Google Shape;627;p43"/>
          <p:cNvPicPr preferRelativeResize="0"/>
          <p:nvPr/>
        </p:nvPicPr>
        <p:blipFill rotWithShape="1">
          <a:blip r:embed="rId4">
            <a:alphaModFix/>
          </a:blip>
          <a:srcRect b="0" l="0" r="0" t="0"/>
          <a:stretch/>
        </p:blipFill>
        <p:spPr>
          <a:xfrm>
            <a:off x="2680139" y="1897763"/>
            <a:ext cx="1464396" cy="1319589"/>
          </a:xfrm>
          <a:prstGeom prst="rect">
            <a:avLst/>
          </a:prstGeom>
          <a:noFill/>
          <a:ln>
            <a:noFill/>
          </a:ln>
        </p:spPr>
      </p:pic>
      <p:pic>
        <p:nvPicPr>
          <p:cNvPr id="628" name="Google Shape;628;p43"/>
          <p:cNvPicPr preferRelativeResize="0"/>
          <p:nvPr/>
        </p:nvPicPr>
        <p:blipFill rotWithShape="1">
          <a:blip r:embed="rId5">
            <a:alphaModFix/>
          </a:blip>
          <a:srcRect b="0" l="0" r="0" t="0"/>
          <a:stretch/>
        </p:blipFill>
        <p:spPr>
          <a:xfrm>
            <a:off x="4144535" y="1902732"/>
            <a:ext cx="1979383" cy="1319589"/>
          </a:xfrm>
          <a:prstGeom prst="rect">
            <a:avLst/>
          </a:prstGeom>
          <a:noFill/>
          <a:ln>
            <a:noFill/>
          </a:ln>
        </p:spPr>
      </p:pic>
      <p:pic>
        <p:nvPicPr>
          <p:cNvPr id="629" name="Google Shape;629;p43"/>
          <p:cNvPicPr preferRelativeResize="0"/>
          <p:nvPr/>
        </p:nvPicPr>
        <p:blipFill rotWithShape="1">
          <a:blip r:embed="rId6">
            <a:alphaModFix/>
          </a:blip>
          <a:srcRect b="0" l="0" r="0" t="0"/>
          <a:stretch/>
        </p:blipFill>
        <p:spPr>
          <a:xfrm>
            <a:off x="3315276" y="3587249"/>
            <a:ext cx="2173506" cy="1449003"/>
          </a:xfrm>
          <a:prstGeom prst="rect">
            <a:avLst/>
          </a:prstGeom>
          <a:noFill/>
          <a:ln>
            <a:noFill/>
          </a:ln>
        </p:spPr>
      </p:pic>
      <p:pic>
        <p:nvPicPr>
          <p:cNvPr id="630" name="Google Shape;630;p43"/>
          <p:cNvPicPr preferRelativeResize="0"/>
          <p:nvPr/>
        </p:nvPicPr>
        <p:blipFill rotWithShape="1">
          <a:blip r:embed="rId7">
            <a:alphaModFix/>
          </a:blip>
          <a:srcRect b="0" l="0" r="0" t="0"/>
          <a:stretch/>
        </p:blipFill>
        <p:spPr>
          <a:xfrm>
            <a:off x="6437065" y="2514600"/>
            <a:ext cx="2412646" cy="1528639"/>
          </a:xfrm>
          <a:prstGeom prst="rect">
            <a:avLst/>
          </a:prstGeom>
          <a:noFill/>
          <a:ln>
            <a:noFill/>
          </a:ln>
        </p:spPr>
      </p:pic>
      <p:sp>
        <p:nvSpPr>
          <p:cNvPr id="631" name="Google Shape;631;p43"/>
          <p:cNvSpPr/>
          <p:nvPr/>
        </p:nvSpPr>
        <p:spPr>
          <a:xfrm>
            <a:off x="273269" y="4053794"/>
            <a:ext cx="2195439"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CA" sz="1400" u="none" cap="none" strike="noStrike">
                <a:solidFill>
                  <a:srgbClr val="3F3151"/>
                </a:solidFill>
                <a:latin typeface="Ubuntu Light"/>
                <a:ea typeface="Ubuntu Light"/>
                <a:cs typeface="Ubuntu Light"/>
                <a:sym typeface="Ubuntu Light"/>
              </a:rPr>
              <a:t>S’intéresser à l’autre</a:t>
            </a:r>
            <a:endParaRPr/>
          </a:p>
        </p:txBody>
      </p:sp>
      <p:sp>
        <p:nvSpPr>
          <p:cNvPr id="632" name="Google Shape;632;p43"/>
          <p:cNvSpPr/>
          <p:nvPr/>
        </p:nvSpPr>
        <p:spPr>
          <a:xfrm>
            <a:off x="2680140" y="3255990"/>
            <a:ext cx="3443778"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CA" sz="1400" u="none" cap="none" strike="noStrike">
                <a:solidFill>
                  <a:srgbClr val="3F3151"/>
                </a:solidFill>
                <a:latin typeface="Ubuntu Light"/>
                <a:ea typeface="Ubuntu Light"/>
                <a:cs typeface="Ubuntu Light"/>
                <a:sym typeface="Ubuntu Light"/>
              </a:rPr>
              <a:t>Proposer des activités</a:t>
            </a:r>
            <a:endParaRPr/>
          </a:p>
        </p:txBody>
      </p:sp>
      <p:sp>
        <p:nvSpPr>
          <p:cNvPr id="633" name="Google Shape;633;p43"/>
          <p:cNvSpPr/>
          <p:nvPr/>
        </p:nvSpPr>
        <p:spPr>
          <a:xfrm>
            <a:off x="6437066" y="4082846"/>
            <a:ext cx="2412646" cy="52322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CA" sz="1400" u="none" cap="none" strike="noStrike">
                <a:solidFill>
                  <a:srgbClr val="3F3151"/>
                </a:solidFill>
                <a:latin typeface="Ubuntu Light"/>
                <a:ea typeface="Ubuntu Light"/>
                <a:cs typeface="Ubuntu Light"/>
                <a:sym typeface="Ubuntu Light"/>
              </a:rPr>
              <a:t>S’informer, sensibiliser son entourage</a:t>
            </a:r>
            <a:endParaRPr/>
          </a:p>
        </p:txBody>
      </p:sp>
      <p:pic>
        <p:nvPicPr>
          <p:cNvPr id="634" name="Google Shape;634;p43"/>
          <p:cNvPicPr preferRelativeResize="0"/>
          <p:nvPr/>
        </p:nvPicPr>
        <p:blipFill rotWithShape="1">
          <a:blip r:embed="rId8">
            <a:alphaModFix/>
          </a:blip>
          <a:srcRect b="0" l="0" r="0" t="0"/>
          <a:stretch/>
        </p:blipFill>
        <p:spPr>
          <a:xfrm>
            <a:off x="106623" y="86340"/>
            <a:ext cx="1704924" cy="1362948"/>
          </a:xfrm>
          <a:prstGeom prst="rect">
            <a:avLst/>
          </a:prstGeom>
          <a:noFill/>
          <a:ln>
            <a:noFill/>
          </a:ln>
        </p:spPr>
      </p:pic>
      <p:sp>
        <p:nvSpPr>
          <p:cNvPr id="635" name="Google Shape;635;p43"/>
          <p:cNvSpPr txBox="1"/>
          <p:nvPr/>
        </p:nvSpPr>
        <p:spPr>
          <a:xfrm>
            <a:off x="2416629" y="415040"/>
            <a:ext cx="6468579"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Agir pour la justice migratoire</a:t>
            </a:r>
            <a:endParaRPr b="1" i="0" sz="3200" u="none" cap="none" strike="noStrike">
              <a:solidFill>
                <a:srgbClr val="DDD9C3"/>
              </a:solidFill>
              <a:latin typeface="Ubuntu Light"/>
              <a:ea typeface="Ubuntu Light"/>
              <a:cs typeface="Ubuntu Light"/>
              <a:sym typeface="Ubuntu Light"/>
            </a:endParaRPr>
          </a:p>
        </p:txBody>
      </p:sp>
      <p:sp>
        <p:nvSpPr>
          <p:cNvPr id="636" name="Google Shape;636;p43"/>
          <p:cNvSpPr txBox="1"/>
          <p:nvPr/>
        </p:nvSpPr>
        <p:spPr>
          <a:xfrm>
            <a:off x="4580624" y="999815"/>
            <a:ext cx="4307445" cy="535071"/>
          </a:xfrm>
          <a:prstGeom prst="rect">
            <a:avLst/>
          </a:prstGeom>
          <a:solidFill>
            <a:srgbClr val="5F497A"/>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600"/>
              </a:spcAft>
              <a:buNone/>
            </a:pPr>
            <a:r>
              <a:rPr b="0" i="0" lang="en-CA" sz="2400" u="none" cap="none" strike="noStrike">
                <a:solidFill>
                  <a:srgbClr val="DDD9C3"/>
                </a:solidFill>
                <a:latin typeface="Ubuntu Light"/>
                <a:ea typeface="Ubuntu Light"/>
                <a:cs typeface="Ubuntu Light"/>
                <a:sym typeface="Ubuntu Light"/>
              </a:rPr>
              <a:t>Gestes individuels</a:t>
            </a:r>
            <a:endParaRPr b="0" i="0" sz="24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44"/>
          <p:cNvSpPr txBox="1"/>
          <p:nvPr/>
        </p:nvSpPr>
        <p:spPr>
          <a:xfrm>
            <a:off x="0" y="1779941"/>
            <a:ext cx="9144000"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CA" sz="4800" u="none" cap="none" strike="noStrike">
                <a:solidFill>
                  <a:srgbClr val="31859B"/>
                </a:solidFill>
                <a:latin typeface="Ubuntu Light"/>
                <a:ea typeface="Ubuntu Light"/>
                <a:cs typeface="Ubuntu Light"/>
                <a:sym typeface="Ubuntu Light"/>
              </a:rPr>
              <a:t>Conclusion</a:t>
            </a:r>
            <a:endParaRPr/>
          </a:p>
        </p:txBody>
      </p:sp>
      <p:pic>
        <p:nvPicPr>
          <p:cNvPr id="642" name="Google Shape;642;p44"/>
          <p:cNvPicPr preferRelativeResize="0"/>
          <p:nvPr/>
        </p:nvPicPr>
        <p:blipFill rotWithShape="1">
          <a:blip r:embed="rId3">
            <a:alphaModFix/>
          </a:blip>
          <a:srcRect b="0" l="0" r="0" t="0"/>
          <a:stretch/>
        </p:blipFill>
        <p:spPr>
          <a:xfrm>
            <a:off x="106623" y="86340"/>
            <a:ext cx="1704924" cy="1362948"/>
          </a:xfrm>
          <a:prstGeom prst="rect">
            <a:avLst/>
          </a:prstGeom>
          <a:noFill/>
          <a:ln>
            <a:noFill/>
          </a:ln>
        </p:spPr>
      </p:pic>
      <p:sp>
        <p:nvSpPr>
          <p:cNvPr id="643" name="Google Shape;643;p44"/>
          <p:cNvSpPr/>
          <p:nvPr/>
        </p:nvSpPr>
        <p:spPr>
          <a:xfrm>
            <a:off x="5986732" y="2725946"/>
            <a:ext cx="1509622" cy="819510"/>
          </a:xfrm>
          <a:prstGeom prst="wedgeEllipseCallout">
            <a:avLst>
              <a:gd fmla="val -68088" name="adj1"/>
              <a:gd fmla="val -16701" name="adj2"/>
            </a:avLst>
          </a:prstGeom>
          <a:solidFill>
            <a:srgbClr val="CC6600"/>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CA" sz="4000" u="none" cap="none" strike="noStrike">
                <a:solidFill>
                  <a:schemeClr val="lt1"/>
                </a:solidFill>
                <a:latin typeface="Arial"/>
                <a:ea typeface="Arial"/>
                <a:cs typeface="Arial"/>
                <a:sym typeface="Arial"/>
              </a:rPr>
              <a:t></a:t>
            </a:r>
            <a:endParaRPr b="0" i="0" sz="4000" u="none" cap="none" strike="noStrike">
              <a:solidFill>
                <a:schemeClr val="lt1"/>
              </a:solidFill>
              <a:latin typeface="Arial"/>
              <a:ea typeface="Arial"/>
              <a:cs typeface="Arial"/>
              <a:sym typeface="Arial"/>
            </a:endParaRPr>
          </a:p>
        </p:txBody>
      </p:sp>
      <p:sp>
        <p:nvSpPr>
          <p:cNvPr id="644" name="Google Shape;644;p44"/>
          <p:cNvSpPr/>
          <p:nvPr/>
        </p:nvSpPr>
        <p:spPr>
          <a:xfrm>
            <a:off x="5293744" y="3119887"/>
            <a:ext cx="1167441" cy="770625"/>
          </a:xfrm>
          <a:prstGeom prst="wedgeEllipseCallout">
            <a:avLst>
              <a:gd fmla="val -78912" name="adj1"/>
              <a:gd fmla="val -47448" name="adj2"/>
            </a:avLst>
          </a:prstGeom>
          <a:solidFill>
            <a:srgbClr val="76923C"/>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2800" u="none" cap="none" strike="noStrike">
                <a:solidFill>
                  <a:schemeClr val="lt1"/>
                </a:solidFill>
                <a:latin typeface="Arial"/>
                <a:ea typeface="Arial"/>
                <a:cs typeface="Arial"/>
                <a:sym typeface="Arial"/>
              </a:rPr>
              <a:t></a:t>
            </a:r>
            <a:endParaRPr b="0" i="0" sz="2800" u="none" cap="none" strike="noStrike">
              <a:solidFill>
                <a:schemeClr val="lt1"/>
              </a:solidFill>
              <a:latin typeface="Arial"/>
              <a:ea typeface="Arial"/>
              <a:cs typeface="Arial"/>
              <a:sym typeface="Arial"/>
            </a:endParaRPr>
          </a:p>
        </p:txBody>
      </p:sp>
      <p:sp>
        <p:nvSpPr>
          <p:cNvPr id="645" name="Google Shape;645;p44"/>
          <p:cNvSpPr/>
          <p:nvPr/>
        </p:nvSpPr>
        <p:spPr>
          <a:xfrm>
            <a:off x="4091794" y="3349925"/>
            <a:ext cx="1463616" cy="885644"/>
          </a:xfrm>
          <a:prstGeom prst="wedgeEllipseCallout">
            <a:avLst>
              <a:gd fmla="val -24033" name="adj1"/>
              <a:gd fmla="val -67370" name="adj2"/>
            </a:avLst>
          </a:prstGeom>
          <a:solidFill>
            <a:srgbClr val="953734"/>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2400" u="none" cap="none" strike="noStrike">
                <a:solidFill>
                  <a:schemeClr val="lt1"/>
                </a:solidFill>
                <a:latin typeface="Arial"/>
                <a:ea typeface="Arial"/>
                <a:cs typeface="Arial"/>
                <a:sym typeface="Arial"/>
              </a:rPr>
              <a:t></a:t>
            </a:r>
            <a:endParaRPr b="1" i="0" sz="2400" u="none" cap="none" strike="noStrike">
              <a:solidFill>
                <a:schemeClr val="lt1"/>
              </a:solidFill>
              <a:latin typeface="Arial"/>
              <a:ea typeface="Arial"/>
              <a:cs typeface="Arial"/>
              <a:sym typeface="Arial"/>
            </a:endParaRPr>
          </a:p>
        </p:txBody>
      </p:sp>
      <p:sp>
        <p:nvSpPr>
          <p:cNvPr id="646" name="Google Shape;646;p44"/>
          <p:cNvSpPr/>
          <p:nvPr/>
        </p:nvSpPr>
        <p:spPr>
          <a:xfrm>
            <a:off x="2855345" y="3312543"/>
            <a:ext cx="948905" cy="785003"/>
          </a:xfrm>
          <a:prstGeom prst="wedgeEllipseCallout">
            <a:avLst>
              <a:gd fmla="val 59022" name="adj1"/>
              <a:gd fmla="val -67920" name="adj2"/>
            </a:avLst>
          </a:prstGeom>
          <a:solidFill>
            <a:srgbClr val="F79E1E"/>
          </a:solidFill>
          <a:ln>
            <a:noFill/>
          </a:ln>
          <a:effectLst>
            <a:outerShdw blurRad="400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2800" u="none" cap="none" strike="noStrike">
                <a:solidFill>
                  <a:schemeClr val="lt1"/>
                </a:solidFill>
                <a:latin typeface="Arial"/>
                <a:ea typeface="Arial"/>
                <a:cs typeface="Arial"/>
                <a:sym typeface="Arial"/>
              </a:rPr>
              <a:t>🖑</a:t>
            </a:r>
            <a:endParaRPr b="1" i="0" sz="2800" u="none" cap="none" strike="noStrike">
              <a:solidFill>
                <a:schemeClr val="lt1"/>
              </a:solidFill>
              <a:latin typeface="Arial"/>
              <a:ea typeface="Arial"/>
              <a:cs typeface="Arial"/>
              <a:sym typeface="Arial"/>
            </a:endParaRPr>
          </a:p>
        </p:txBody>
      </p:sp>
      <p:sp>
        <p:nvSpPr>
          <p:cNvPr id="647" name="Google Shape;647;p44"/>
          <p:cNvSpPr/>
          <p:nvPr/>
        </p:nvSpPr>
        <p:spPr>
          <a:xfrm>
            <a:off x="2078967" y="2846718"/>
            <a:ext cx="1049546" cy="799382"/>
          </a:xfrm>
          <a:prstGeom prst="wedgeEllipseCallout">
            <a:avLst>
              <a:gd fmla="val 83945" name="adj1"/>
              <a:gd fmla="val -13270" name="adj2"/>
            </a:avLst>
          </a:prstGeom>
          <a:solidFill>
            <a:srgbClr val="31859B"/>
          </a:solidFill>
          <a:ln>
            <a:noFill/>
          </a:ln>
          <a:effectLst>
            <a:outerShdw blurRad="50800" rotWithShape="0" dir="5400000" dist="635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CA" sz="2800" u="none" cap="none" strike="noStrike">
                <a:solidFill>
                  <a:schemeClr val="lt1"/>
                </a:solidFill>
                <a:latin typeface="Ubuntu Light"/>
                <a:ea typeface="Ubuntu Light"/>
                <a:cs typeface="Ubuntu Light"/>
                <a:sym typeface="Ubuntu Light"/>
              </a:rPr>
              <a:t>?</a:t>
            </a:r>
            <a:endParaRPr b="1" i="0" sz="2800" u="none" cap="none" strike="noStrike">
              <a:solidFill>
                <a:schemeClr val="lt1"/>
              </a:solidFill>
              <a:latin typeface="Ubuntu Light"/>
              <a:ea typeface="Ubuntu Light"/>
              <a:cs typeface="Ubuntu Light"/>
              <a:sym typeface="Ubuntu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8"/>
          <p:cNvSpPr txBox="1"/>
          <p:nvPr/>
        </p:nvSpPr>
        <p:spPr>
          <a:xfrm>
            <a:off x="419367" y="1513070"/>
            <a:ext cx="3040341" cy="2451603"/>
          </a:xfrm>
          <a:prstGeom prst="rect">
            <a:avLst/>
          </a:prstGeom>
          <a:solidFill>
            <a:srgbClr val="5F497A"/>
          </a:solid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600"/>
              </a:spcAft>
              <a:buNone/>
            </a:pPr>
            <a:r>
              <a:rPr b="0" i="0" lang="en-CA" sz="2200" u="none" cap="none" strike="noStrike">
                <a:solidFill>
                  <a:srgbClr val="DDD9C3"/>
                </a:solidFill>
                <a:latin typeface="Ubuntu Light"/>
                <a:ea typeface="Ubuntu Light"/>
                <a:cs typeface="Ubuntu Light"/>
                <a:sym typeface="Ubuntu Light"/>
              </a:rPr>
              <a:t>Les migrations successives au Canada</a:t>
            </a:r>
            <a:endParaRPr b="0" i="0" sz="2200" u="none" cap="none" strike="noStrike">
              <a:solidFill>
                <a:srgbClr val="DDD9C3"/>
              </a:solidFill>
              <a:latin typeface="Ubuntu Light"/>
              <a:ea typeface="Ubuntu Light"/>
              <a:cs typeface="Ubuntu Light"/>
              <a:sym typeface="Ubuntu Light"/>
            </a:endParaRPr>
          </a:p>
        </p:txBody>
      </p:sp>
      <p:pic>
        <p:nvPicPr>
          <p:cNvPr descr="4.jpg" id="181" name="Google Shape;181;p8"/>
          <p:cNvPicPr preferRelativeResize="0"/>
          <p:nvPr/>
        </p:nvPicPr>
        <p:blipFill rotWithShape="1">
          <a:blip r:embed="rId3">
            <a:alphaModFix/>
          </a:blip>
          <a:srcRect b="0" l="0" r="0" t="0"/>
          <a:stretch/>
        </p:blipFill>
        <p:spPr>
          <a:xfrm>
            <a:off x="3832681" y="925489"/>
            <a:ext cx="4792703" cy="3771900"/>
          </a:xfrm>
          <a:prstGeom prst="rect">
            <a:avLst/>
          </a:prstGeom>
          <a:noFill/>
          <a:ln>
            <a:noFill/>
          </a:ln>
        </p:spPr>
      </p:pic>
      <p:pic>
        <p:nvPicPr>
          <p:cNvPr descr="photo-montage-1514218__180.jpg" id="182" name="Google Shape;182;p8"/>
          <p:cNvPicPr preferRelativeResize="0"/>
          <p:nvPr/>
        </p:nvPicPr>
        <p:blipFill rotWithShape="1">
          <a:blip r:embed="rId4">
            <a:alphaModFix/>
          </a:blip>
          <a:srcRect b="0" l="0" r="0" t="0"/>
          <a:stretch/>
        </p:blipFill>
        <p:spPr>
          <a:xfrm>
            <a:off x="1577412" y="2991419"/>
            <a:ext cx="2132461" cy="1705970"/>
          </a:xfrm>
          <a:prstGeom prst="rect">
            <a:avLst/>
          </a:prstGeom>
          <a:noFill/>
          <a:ln>
            <a:noFill/>
          </a:ln>
        </p:spPr>
      </p:pic>
      <p:pic>
        <p:nvPicPr>
          <p:cNvPr id="183" name="Google Shape;183;p8"/>
          <p:cNvPicPr preferRelativeResize="0"/>
          <p:nvPr/>
        </p:nvPicPr>
        <p:blipFill rotWithShape="1">
          <a:blip r:embed="rId5">
            <a:alphaModFix/>
          </a:blip>
          <a:srcRect b="0" l="0" r="0" t="0"/>
          <a:stretch/>
        </p:blipFill>
        <p:spPr>
          <a:xfrm>
            <a:off x="106623" y="86340"/>
            <a:ext cx="1704924" cy="13629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9"/>
          <p:cNvSpPr txBox="1"/>
          <p:nvPr/>
        </p:nvSpPr>
        <p:spPr>
          <a:xfrm>
            <a:off x="2234242" y="412697"/>
            <a:ext cx="6650965" cy="830997"/>
          </a:xfrm>
          <a:prstGeom prst="rect">
            <a:avLst/>
          </a:prstGeom>
          <a:solidFill>
            <a:srgbClr val="5F497A"/>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0" i="0" lang="en-CA" sz="2400" u="none" cap="none" strike="noStrike">
                <a:solidFill>
                  <a:srgbClr val="DDD9C3"/>
                </a:solidFill>
                <a:latin typeface="Ubuntu Light"/>
                <a:ea typeface="Ubuntu Light"/>
                <a:cs typeface="Ubuntu Light"/>
                <a:sym typeface="Ubuntu Light"/>
              </a:rPr>
              <a:t>Nous sommes tous et toutes concerné.e.s </a:t>
            </a:r>
            <a:endParaRPr b="0" i="0" sz="2400" u="none" cap="none" strike="noStrike">
              <a:solidFill>
                <a:srgbClr val="DDD9C3"/>
              </a:solidFill>
              <a:latin typeface="Ubuntu Light"/>
              <a:ea typeface="Ubuntu Light"/>
              <a:cs typeface="Ubuntu Light"/>
              <a:sym typeface="Ubuntu Light"/>
            </a:endParaRPr>
          </a:p>
          <a:p>
            <a:pPr indent="0" lvl="0" marL="0" marR="0" rtl="0" algn="r">
              <a:lnSpc>
                <a:spcPct val="100000"/>
              </a:lnSpc>
              <a:spcBef>
                <a:spcPts val="0"/>
              </a:spcBef>
              <a:spcAft>
                <a:spcPts val="0"/>
              </a:spcAft>
              <a:buNone/>
            </a:pPr>
            <a:r>
              <a:rPr b="0" i="0" lang="en-CA" sz="2400" u="none" cap="none" strike="noStrike">
                <a:solidFill>
                  <a:srgbClr val="DDD9C3"/>
                </a:solidFill>
                <a:latin typeface="Ubuntu Light"/>
                <a:ea typeface="Ubuntu Light"/>
                <a:cs typeface="Ubuntu Light"/>
                <a:sym typeface="Ubuntu Light"/>
              </a:rPr>
              <a:t>par les migrations</a:t>
            </a:r>
            <a:endParaRPr b="0" i="0" sz="2400" u="none" cap="none" strike="noStrike">
              <a:solidFill>
                <a:srgbClr val="DDD9C3"/>
              </a:solidFill>
              <a:latin typeface="Ubuntu Light"/>
              <a:ea typeface="Ubuntu Light"/>
              <a:cs typeface="Ubuntu Light"/>
              <a:sym typeface="Ubuntu Light"/>
            </a:endParaRPr>
          </a:p>
        </p:txBody>
      </p:sp>
      <p:pic>
        <p:nvPicPr>
          <p:cNvPr id="189" name="Google Shape;189;p9"/>
          <p:cNvPicPr preferRelativeResize="0"/>
          <p:nvPr/>
        </p:nvPicPr>
        <p:blipFill rotWithShape="1">
          <a:blip r:embed="rId3">
            <a:alphaModFix/>
          </a:blip>
          <a:srcRect b="0" l="0" r="0" t="0"/>
          <a:stretch/>
        </p:blipFill>
        <p:spPr>
          <a:xfrm>
            <a:off x="106623" y="86340"/>
            <a:ext cx="1704924" cy="1362948"/>
          </a:xfrm>
          <a:prstGeom prst="rect">
            <a:avLst/>
          </a:prstGeom>
          <a:noFill/>
          <a:ln>
            <a:noFill/>
          </a:ln>
        </p:spPr>
      </p:pic>
      <p:pic>
        <p:nvPicPr>
          <p:cNvPr descr="Diversité Images - Téléchargez des images gratuites - Pixabay" id="190" name="Google Shape;190;p9"/>
          <p:cNvPicPr preferRelativeResize="0"/>
          <p:nvPr/>
        </p:nvPicPr>
        <p:blipFill rotWithShape="1">
          <a:blip r:embed="rId4">
            <a:alphaModFix/>
          </a:blip>
          <a:srcRect b="0" l="0" r="0" t="0"/>
          <a:stretch/>
        </p:blipFill>
        <p:spPr>
          <a:xfrm>
            <a:off x="831989" y="1312708"/>
            <a:ext cx="7480022" cy="36030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10"/>
          <p:cNvPicPr preferRelativeResize="0"/>
          <p:nvPr/>
        </p:nvPicPr>
        <p:blipFill rotWithShape="1">
          <a:blip r:embed="rId3">
            <a:alphaModFix/>
          </a:blip>
          <a:srcRect b="0" l="0" r="0" t="0"/>
          <a:stretch/>
        </p:blipFill>
        <p:spPr>
          <a:xfrm>
            <a:off x="2228782" y="0"/>
            <a:ext cx="6665051" cy="3908063"/>
          </a:xfrm>
          <a:prstGeom prst="rect">
            <a:avLst/>
          </a:prstGeom>
          <a:noFill/>
          <a:ln>
            <a:noFill/>
          </a:ln>
          <a:effectLst>
            <a:outerShdw rotWithShape="0" algn="ctr" dir="2700000" dist="35921">
              <a:schemeClr val="lt2"/>
            </a:outerShdw>
          </a:effectLst>
        </p:spPr>
      </p:pic>
      <p:sp>
        <p:nvSpPr>
          <p:cNvPr id="196" name="Google Shape;196;p10"/>
          <p:cNvSpPr txBox="1"/>
          <p:nvPr/>
        </p:nvSpPr>
        <p:spPr>
          <a:xfrm>
            <a:off x="-250167" y="3953851"/>
            <a:ext cx="9144000" cy="83099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CA" sz="4800" u="none" cap="none" strike="noStrike">
                <a:solidFill>
                  <a:srgbClr val="31859B"/>
                </a:solidFill>
                <a:latin typeface="Ubuntu Light"/>
                <a:ea typeface="Ubuntu Light"/>
                <a:cs typeface="Ubuntu Light"/>
                <a:sym typeface="Ubuntu Light"/>
              </a:rPr>
              <a:t>Quitter son pays d’origine</a:t>
            </a:r>
            <a:endParaRPr b="1" i="0" sz="4800" u="none" cap="none" strike="noStrike">
              <a:solidFill>
                <a:srgbClr val="31859B"/>
              </a:solidFill>
              <a:latin typeface="Ubuntu Light"/>
              <a:ea typeface="Ubuntu Light"/>
              <a:cs typeface="Ubuntu Light"/>
              <a:sym typeface="Ubuntu Light"/>
            </a:endParaRPr>
          </a:p>
        </p:txBody>
      </p:sp>
      <p:pic>
        <p:nvPicPr>
          <p:cNvPr id="197" name="Google Shape;197;p10"/>
          <p:cNvPicPr preferRelativeResize="0"/>
          <p:nvPr/>
        </p:nvPicPr>
        <p:blipFill rotWithShape="1">
          <a:blip r:embed="rId4">
            <a:alphaModFix/>
          </a:blip>
          <a:srcRect b="0" l="0" r="0" t="0"/>
          <a:stretch/>
        </p:blipFill>
        <p:spPr>
          <a:xfrm>
            <a:off x="106623" y="86340"/>
            <a:ext cx="1704924" cy="13629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1"/>
          <p:cNvSpPr txBox="1"/>
          <p:nvPr/>
        </p:nvSpPr>
        <p:spPr>
          <a:xfrm>
            <a:off x="2812211" y="1306784"/>
            <a:ext cx="3006987" cy="54652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600"/>
              </a:spcAft>
              <a:buNone/>
            </a:pPr>
            <a:r>
              <a:rPr b="0" i="1" lang="en-CA" sz="2800" u="none" cap="none" strike="noStrike">
                <a:solidFill>
                  <a:srgbClr val="5F497A"/>
                </a:solidFill>
                <a:latin typeface="Ubuntu Light"/>
                <a:ea typeface="Ubuntu Light"/>
                <a:cs typeface="Ubuntu Light"/>
                <a:sym typeface="Ubuntu Light"/>
              </a:rPr>
              <a:t>Imagine que…</a:t>
            </a:r>
            <a:endParaRPr b="0" i="1" sz="2800" u="none" cap="none" strike="noStrike">
              <a:solidFill>
                <a:srgbClr val="5F497A"/>
              </a:solidFill>
              <a:latin typeface="Ubuntu Light"/>
              <a:ea typeface="Ubuntu Light"/>
              <a:cs typeface="Ubuntu Light"/>
              <a:sym typeface="Ubuntu Light"/>
            </a:endParaRPr>
          </a:p>
        </p:txBody>
      </p:sp>
      <p:sp>
        <p:nvSpPr>
          <p:cNvPr id="203" name="Google Shape;203;p11"/>
          <p:cNvSpPr/>
          <p:nvPr/>
        </p:nvSpPr>
        <p:spPr>
          <a:xfrm>
            <a:off x="155575" y="1865826"/>
            <a:ext cx="5663623" cy="2939266"/>
          </a:xfrm>
          <a:prstGeom prst="rect">
            <a:avLst/>
          </a:prstGeom>
          <a:solidFill>
            <a:srgbClr val="76923C"/>
          </a:solidFill>
          <a:ln>
            <a:noFill/>
          </a:ln>
        </p:spPr>
        <p:txBody>
          <a:bodyPr anchorCtr="0" anchor="t" bIns="45700" lIns="360000" spcFirstLastPara="1" rIns="360000" wrap="square" tIns="45700">
            <a:spAutoFit/>
          </a:bodyPr>
          <a:lstStyle/>
          <a:p>
            <a:pPr indent="0" lvl="0" marL="0" marR="0" rtl="0" algn="ctr">
              <a:lnSpc>
                <a:spcPct val="100000"/>
              </a:lnSpc>
              <a:spcBef>
                <a:spcPts val="0"/>
              </a:spcBef>
              <a:spcAft>
                <a:spcPts val="0"/>
              </a:spcAft>
              <a:buNone/>
            </a:pPr>
            <a:r>
              <a:rPr b="0" i="1" lang="en-CA" sz="1800" u="none" cap="none" strike="noStrike">
                <a:solidFill>
                  <a:srgbClr val="DDD9C3"/>
                </a:solidFill>
                <a:latin typeface="Ubuntu Light"/>
                <a:ea typeface="Ubuntu Light"/>
                <a:cs typeface="Ubuntu Light"/>
                <a:sym typeface="Ubuntu Light"/>
              </a:rPr>
              <a:t>Les États-Unis, dirigés par un président dominateur, ont pollué et épuisé leurs sources d’eau potable. À la recherche de cette ressource vitale, ils ont envahi le Québec pour s’approprier ses grandes réserves d’eau potable. </a:t>
            </a:r>
            <a:endParaRPr b="0" i="1" sz="1800" u="none" cap="none" strike="noStrike">
              <a:solidFill>
                <a:srgbClr val="DDD9C3"/>
              </a:solidFill>
              <a:latin typeface="Ubuntu Light"/>
              <a:ea typeface="Ubuntu Light"/>
              <a:cs typeface="Ubuntu Light"/>
              <a:sym typeface="Ubuntu Light"/>
            </a:endParaRPr>
          </a:p>
          <a:p>
            <a:pPr indent="0" lvl="0" marL="0" marR="0" rtl="0" algn="ctr">
              <a:lnSpc>
                <a:spcPct val="100000"/>
              </a:lnSpc>
              <a:spcBef>
                <a:spcPts val="600"/>
              </a:spcBef>
              <a:spcAft>
                <a:spcPts val="0"/>
              </a:spcAft>
              <a:buNone/>
            </a:pPr>
            <a:r>
              <a:rPr b="0" i="1" lang="en-CA" sz="1800" u="none" cap="none" strike="noStrike">
                <a:solidFill>
                  <a:srgbClr val="DDD9C3"/>
                </a:solidFill>
                <a:latin typeface="Ubuntu Light"/>
                <a:ea typeface="Ubuntu Light"/>
                <a:cs typeface="Ubuntu Light"/>
                <a:sym typeface="Ubuntu Light"/>
              </a:rPr>
              <a:t>La guerre sévit depuis plusieurs mois dans ta ville. La survie de ta famille étant menacée, tes parents décident de quitter précipitamment le Québec…</a:t>
            </a:r>
            <a:endParaRPr b="0" i="1" sz="1800" u="none" cap="none" strike="noStrike">
              <a:solidFill>
                <a:srgbClr val="DDD9C3"/>
              </a:solidFill>
              <a:latin typeface="Ubuntu Light"/>
              <a:ea typeface="Ubuntu Light"/>
              <a:cs typeface="Ubuntu Light"/>
              <a:sym typeface="Ubuntu Light"/>
            </a:endParaRPr>
          </a:p>
        </p:txBody>
      </p:sp>
      <p:pic>
        <p:nvPicPr>
          <p:cNvPr id="204" name="Google Shape;204;p11"/>
          <p:cNvPicPr preferRelativeResize="0"/>
          <p:nvPr/>
        </p:nvPicPr>
        <p:blipFill rotWithShape="1">
          <a:blip r:embed="rId3">
            <a:alphaModFix/>
          </a:blip>
          <a:srcRect b="0" l="0" r="0" t="0"/>
          <a:stretch/>
        </p:blipFill>
        <p:spPr>
          <a:xfrm>
            <a:off x="5971602" y="2142825"/>
            <a:ext cx="3011401" cy="2385268"/>
          </a:xfrm>
          <a:prstGeom prst="rect">
            <a:avLst/>
          </a:prstGeom>
          <a:noFill/>
          <a:ln>
            <a:noFill/>
          </a:ln>
        </p:spPr>
      </p:pic>
      <p:sp>
        <p:nvSpPr>
          <p:cNvPr descr="American Trump 2 With Stroke | Free SVG" id="205" name="Google Shape;205;p11"/>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06" name="Google Shape;206;p11"/>
          <p:cNvPicPr preferRelativeResize="0"/>
          <p:nvPr/>
        </p:nvPicPr>
        <p:blipFill rotWithShape="1">
          <a:blip r:embed="rId4">
            <a:alphaModFix/>
          </a:blip>
          <a:srcRect b="0" l="0" r="0" t="0"/>
          <a:stretch/>
        </p:blipFill>
        <p:spPr>
          <a:xfrm>
            <a:off x="236623" y="160340"/>
            <a:ext cx="1704924" cy="1362948"/>
          </a:xfrm>
          <a:prstGeom prst="rect">
            <a:avLst/>
          </a:prstGeom>
          <a:noFill/>
          <a:ln>
            <a:noFill/>
          </a:ln>
        </p:spPr>
      </p:pic>
      <p:sp>
        <p:nvSpPr>
          <p:cNvPr id="207" name="Google Shape;207;p11"/>
          <p:cNvSpPr txBox="1"/>
          <p:nvPr/>
        </p:nvSpPr>
        <p:spPr>
          <a:xfrm>
            <a:off x="2812211" y="415040"/>
            <a:ext cx="6072997"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Quitter son pays d’origine</a:t>
            </a:r>
            <a:endParaRPr b="1" i="0" sz="32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descr="American Trump 2 With Stroke | Free SVG" id="212" name="Google Shape;212;p1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3" name="Google Shape;213;p12"/>
          <p:cNvSpPr/>
          <p:nvPr/>
        </p:nvSpPr>
        <p:spPr>
          <a:xfrm>
            <a:off x="241540" y="1853304"/>
            <a:ext cx="5577658" cy="2554545"/>
          </a:xfrm>
          <a:prstGeom prst="rect">
            <a:avLst/>
          </a:prstGeom>
          <a:solidFill>
            <a:srgbClr val="76923C"/>
          </a:solidFill>
          <a:ln>
            <a:noFill/>
          </a:ln>
        </p:spPr>
        <p:txBody>
          <a:bodyPr anchorCtr="0" anchor="t" bIns="45700" lIns="180000" spcFirstLastPara="1" rIns="180000" wrap="square" tIns="45700">
            <a:spAutoFit/>
          </a:bodyPr>
          <a:lstStyle/>
          <a:p>
            <a:pPr indent="0" lvl="0" marL="0" marR="0" rtl="0" algn="l">
              <a:lnSpc>
                <a:spcPct val="100000"/>
              </a:lnSpc>
              <a:spcBef>
                <a:spcPts val="0"/>
              </a:spcBef>
              <a:spcAft>
                <a:spcPts val="0"/>
              </a:spcAft>
              <a:buNone/>
            </a:pPr>
            <a:r>
              <a:t/>
            </a:r>
            <a:endParaRPr b="0" i="1" sz="2000" u="none" cap="none" strike="noStrike">
              <a:solidFill>
                <a:srgbClr val="DDD9C3"/>
              </a:solidFill>
              <a:latin typeface="Ubuntu Light"/>
              <a:ea typeface="Ubuntu Light"/>
              <a:cs typeface="Ubuntu Light"/>
              <a:sym typeface="Ubuntu Light"/>
            </a:endParaRPr>
          </a:p>
          <a:p>
            <a:pPr indent="0" lvl="0" marL="0" marR="0" rtl="0" algn="r">
              <a:lnSpc>
                <a:spcPct val="100000"/>
              </a:lnSpc>
              <a:spcBef>
                <a:spcPts val="0"/>
              </a:spcBef>
              <a:spcAft>
                <a:spcPts val="0"/>
              </a:spcAft>
              <a:buNone/>
            </a:pPr>
            <a:r>
              <a:rPr b="0" i="1" lang="en-CA" sz="2000" u="none" cap="none" strike="noStrike">
                <a:solidFill>
                  <a:srgbClr val="DDD9C3"/>
                </a:solidFill>
                <a:latin typeface="Ubuntu Light"/>
                <a:ea typeface="Ubuntu Light"/>
                <a:cs typeface="Ubuntu Light"/>
                <a:sym typeface="Ubuntu Light"/>
              </a:rPr>
              <a:t>Il te reste très peu de temps pour rassembler tes affaires et faire tes adieux</a:t>
            </a:r>
            <a:endParaRPr/>
          </a:p>
          <a:p>
            <a:pPr indent="0" lvl="0" marL="0" marR="0" rtl="0" algn="r">
              <a:lnSpc>
                <a:spcPct val="100000"/>
              </a:lnSpc>
              <a:spcBef>
                <a:spcPts val="0"/>
              </a:spcBef>
              <a:spcAft>
                <a:spcPts val="0"/>
              </a:spcAft>
              <a:buNone/>
            </a:pPr>
            <a:r>
              <a:t/>
            </a:r>
            <a:endParaRPr b="0" i="1" sz="2000" u="none" cap="none" strike="noStrike">
              <a:solidFill>
                <a:srgbClr val="DDD9C3"/>
              </a:solidFill>
              <a:latin typeface="Ubuntu Light"/>
              <a:ea typeface="Ubuntu Light"/>
              <a:cs typeface="Ubuntu Light"/>
              <a:sym typeface="Ubuntu Light"/>
            </a:endParaRPr>
          </a:p>
          <a:p>
            <a:pPr indent="0" lvl="0" marL="0" marR="0" rtl="0" algn="r">
              <a:lnSpc>
                <a:spcPct val="100000"/>
              </a:lnSpc>
              <a:spcBef>
                <a:spcPts val="0"/>
              </a:spcBef>
              <a:spcAft>
                <a:spcPts val="0"/>
              </a:spcAft>
              <a:buNone/>
            </a:pPr>
            <a:r>
              <a:rPr b="0" i="0" lang="en-CA" sz="2000" u="none" cap="none" strike="noStrike">
                <a:solidFill>
                  <a:srgbClr val="DDD9C3"/>
                </a:solidFill>
                <a:latin typeface="Ubuntu Light"/>
                <a:ea typeface="Ubuntu Light"/>
                <a:cs typeface="Ubuntu Light"/>
                <a:sym typeface="Ubuntu Light"/>
              </a:rPr>
              <a:t>Quel souvenir veux-tu absolument</a:t>
            </a:r>
            <a:endParaRPr/>
          </a:p>
          <a:p>
            <a:pPr indent="0" lvl="0" marL="0" marR="0" rtl="0" algn="r">
              <a:lnSpc>
                <a:spcPct val="100000"/>
              </a:lnSpc>
              <a:spcBef>
                <a:spcPts val="0"/>
              </a:spcBef>
              <a:spcAft>
                <a:spcPts val="0"/>
              </a:spcAft>
              <a:buNone/>
            </a:pPr>
            <a:r>
              <a:rPr b="0" i="0" lang="en-CA" sz="2000" u="none" cap="none" strike="noStrike">
                <a:solidFill>
                  <a:srgbClr val="DDD9C3"/>
                </a:solidFill>
                <a:latin typeface="Ubuntu Light"/>
                <a:ea typeface="Ubuntu Light"/>
                <a:cs typeface="Ubuntu Light"/>
                <a:sym typeface="Ubuntu Light"/>
              </a:rPr>
              <a:t> apporter avec toi?</a:t>
            </a:r>
            <a:endParaRPr/>
          </a:p>
          <a:p>
            <a:pPr indent="0" lvl="0" marL="0" marR="0" rtl="0" algn="l">
              <a:lnSpc>
                <a:spcPct val="100000"/>
              </a:lnSpc>
              <a:spcBef>
                <a:spcPts val="0"/>
              </a:spcBef>
              <a:spcAft>
                <a:spcPts val="0"/>
              </a:spcAft>
              <a:buNone/>
            </a:pPr>
            <a:r>
              <a:t/>
            </a:r>
            <a:endParaRPr b="0" i="0" sz="2000" u="none" cap="none" strike="noStrike">
              <a:solidFill>
                <a:srgbClr val="DDD9C3"/>
              </a:solidFill>
              <a:latin typeface="Ubuntu Light"/>
              <a:ea typeface="Ubuntu Light"/>
              <a:cs typeface="Ubuntu Light"/>
              <a:sym typeface="Ubuntu Light"/>
            </a:endParaRPr>
          </a:p>
          <a:p>
            <a:pPr indent="0" lvl="0" marL="0" marR="0" rtl="0" algn="l">
              <a:lnSpc>
                <a:spcPct val="100000"/>
              </a:lnSpc>
              <a:spcBef>
                <a:spcPts val="0"/>
              </a:spcBef>
              <a:spcAft>
                <a:spcPts val="0"/>
              </a:spcAft>
              <a:buNone/>
            </a:pPr>
            <a:r>
              <a:t/>
            </a:r>
            <a:endParaRPr b="0" i="0" sz="2000" u="none" cap="none" strike="noStrike">
              <a:solidFill>
                <a:srgbClr val="DDD9C3"/>
              </a:solidFill>
              <a:latin typeface="Ubuntu Light"/>
              <a:ea typeface="Ubuntu Light"/>
              <a:cs typeface="Ubuntu Light"/>
              <a:sym typeface="Ubuntu Light"/>
            </a:endParaRPr>
          </a:p>
        </p:txBody>
      </p:sp>
      <p:grpSp>
        <p:nvGrpSpPr>
          <p:cNvPr id="214" name="Google Shape;214;p12"/>
          <p:cNvGrpSpPr/>
          <p:nvPr/>
        </p:nvGrpSpPr>
        <p:grpSpPr>
          <a:xfrm>
            <a:off x="6150637" y="1358561"/>
            <a:ext cx="2723267" cy="3300071"/>
            <a:chOff x="6435571" y="1988289"/>
            <a:chExt cx="2534991" cy="3071917"/>
          </a:xfrm>
        </p:grpSpPr>
        <p:pic>
          <p:nvPicPr>
            <p:cNvPr id="215" name="Google Shape;215;p12"/>
            <p:cNvPicPr preferRelativeResize="0"/>
            <p:nvPr/>
          </p:nvPicPr>
          <p:blipFill rotWithShape="1">
            <a:blip r:embed="rId3">
              <a:alphaModFix/>
            </a:blip>
            <a:srcRect b="0" l="0" r="0" t="0"/>
            <a:stretch/>
          </p:blipFill>
          <p:spPr>
            <a:xfrm>
              <a:off x="6435571" y="1988289"/>
              <a:ext cx="999034" cy="1498551"/>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id="216" name="Google Shape;216;p12"/>
            <p:cNvPicPr preferRelativeResize="0"/>
            <p:nvPr/>
          </p:nvPicPr>
          <p:blipFill rotWithShape="1">
            <a:blip r:embed="rId4">
              <a:alphaModFix/>
            </a:blip>
            <a:srcRect b="0" l="0" r="0" t="0"/>
            <a:stretch/>
          </p:blipFill>
          <p:spPr>
            <a:xfrm>
              <a:off x="7434605" y="1988289"/>
              <a:ext cx="1508307" cy="1498551"/>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id="217" name="Google Shape;217;p12"/>
            <p:cNvPicPr preferRelativeResize="0"/>
            <p:nvPr/>
          </p:nvPicPr>
          <p:blipFill rotWithShape="1">
            <a:blip r:embed="rId5">
              <a:alphaModFix/>
            </a:blip>
            <a:srcRect b="0" l="0" r="0" t="0"/>
            <a:stretch/>
          </p:blipFill>
          <p:spPr>
            <a:xfrm>
              <a:off x="7406953" y="3496597"/>
              <a:ext cx="1563609" cy="1563609"/>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id="218" name="Google Shape;218;p12"/>
            <p:cNvPicPr preferRelativeResize="0"/>
            <p:nvPr/>
          </p:nvPicPr>
          <p:blipFill rotWithShape="1">
            <a:blip r:embed="rId6">
              <a:alphaModFix/>
            </a:blip>
            <a:srcRect b="0" l="0" r="0" t="0"/>
            <a:stretch/>
          </p:blipFill>
          <p:spPr>
            <a:xfrm>
              <a:off x="6435571" y="3521549"/>
              <a:ext cx="1167516" cy="1538657"/>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grpSp>
      <p:pic>
        <p:nvPicPr>
          <p:cNvPr id="219" name="Google Shape;219;p12"/>
          <p:cNvPicPr preferRelativeResize="0"/>
          <p:nvPr/>
        </p:nvPicPr>
        <p:blipFill rotWithShape="1">
          <a:blip r:embed="rId7">
            <a:alphaModFix/>
          </a:blip>
          <a:srcRect b="0" l="0" r="0" t="0"/>
          <a:stretch/>
        </p:blipFill>
        <p:spPr>
          <a:xfrm>
            <a:off x="106623" y="86340"/>
            <a:ext cx="1704924" cy="1362948"/>
          </a:xfrm>
          <a:prstGeom prst="rect">
            <a:avLst/>
          </a:prstGeom>
          <a:noFill/>
          <a:ln>
            <a:noFill/>
          </a:ln>
        </p:spPr>
      </p:pic>
      <p:sp>
        <p:nvSpPr>
          <p:cNvPr id="220" name="Google Shape;220;p12"/>
          <p:cNvSpPr txBox="1"/>
          <p:nvPr/>
        </p:nvSpPr>
        <p:spPr>
          <a:xfrm>
            <a:off x="2812211" y="1306784"/>
            <a:ext cx="3006987" cy="54652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600"/>
              </a:spcAft>
              <a:buNone/>
            </a:pPr>
            <a:r>
              <a:rPr b="0" i="1" lang="en-CA" sz="2800" u="none" cap="none" strike="noStrike">
                <a:solidFill>
                  <a:srgbClr val="5F497A"/>
                </a:solidFill>
                <a:latin typeface="Ubuntu Light"/>
                <a:ea typeface="Ubuntu Light"/>
                <a:cs typeface="Ubuntu Light"/>
                <a:sym typeface="Ubuntu Light"/>
              </a:rPr>
              <a:t>Imagine que…</a:t>
            </a:r>
            <a:endParaRPr b="0" i="1" sz="2800" u="none" cap="none" strike="noStrike">
              <a:solidFill>
                <a:srgbClr val="5F497A"/>
              </a:solidFill>
              <a:latin typeface="Ubuntu Light"/>
              <a:ea typeface="Ubuntu Light"/>
              <a:cs typeface="Ubuntu Light"/>
              <a:sym typeface="Ubuntu Light"/>
            </a:endParaRPr>
          </a:p>
        </p:txBody>
      </p:sp>
      <p:sp>
        <p:nvSpPr>
          <p:cNvPr id="221" name="Google Shape;221;p12"/>
          <p:cNvSpPr txBox="1"/>
          <p:nvPr/>
        </p:nvSpPr>
        <p:spPr>
          <a:xfrm>
            <a:off x="2812211" y="415040"/>
            <a:ext cx="6072997" cy="584775"/>
          </a:xfrm>
          <a:prstGeom prst="rect">
            <a:avLst/>
          </a:prstGeom>
          <a:solidFill>
            <a:srgbClr val="B05408"/>
          </a:solid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CA" sz="3200" u="none" cap="none" strike="noStrike">
                <a:solidFill>
                  <a:srgbClr val="DDD9C3"/>
                </a:solidFill>
                <a:latin typeface="Ubuntu Light"/>
                <a:ea typeface="Ubuntu Light"/>
                <a:cs typeface="Ubuntu Light"/>
                <a:sym typeface="Ubuntu Light"/>
              </a:rPr>
              <a:t>Quitter son pays d’origine</a:t>
            </a:r>
            <a:endParaRPr b="1" i="0" sz="3200" u="none" cap="none" strike="noStrike">
              <a:solidFill>
                <a:srgbClr val="DDD9C3"/>
              </a:solidFill>
              <a:latin typeface="Ubuntu Light"/>
              <a:ea typeface="Ubuntu Light"/>
              <a:cs typeface="Ubuntu Light"/>
              <a:sym typeface="Ubuntu 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Projet JQSI</dc:creator>
</cp:coreProperties>
</file>