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Caveat"/>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aveat-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Cavea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d87fe9255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d87fe9255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d887c35520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d887c35520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d887c35520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d887c35520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d887c35520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d887c35520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d887c35520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d887c35520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d887c3552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d887c3552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d887c35520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d887c35520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d887c35520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d887c3552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d887c35520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d887c35520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d87fe9255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d87fe9255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d887c355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d887c355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d887c3552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d887c3552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d887c35520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d887c35520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d887c35520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d887c3552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d887c35520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d887c35520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d887c3552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d887c3552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d887c35520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d887c3552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d887c3552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d887c3552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slide" Target="/ppt/slid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hyperlink" Target="http://www.youtube.com/watch?v=zPHEDcQZBL0" TargetMode="External"/><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slide" Target="/ppt/slides/slide10.xml"/><Relationship Id="rId9" Type="http://schemas.openxmlformats.org/officeDocument/2006/relationships/slide" Target="/ppt/slides/slide9.xml"/><Relationship Id="rId5" Type="http://schemas.openxmlformats.org/officeDocument/2006/relationships/slide" Target="/ppt/slides/slide7.xml"/><Relationship Id="rId6" Type="http://schemas.openxmlformats.org/officeDocument/2006/relationships/slide" Target="/ppt/slides/slide5.xml"/><Relationship Id="rId7" Type="http://schemas.openxmlformats.org/officeDocument/2006/relationships/slide" Target="/ppt/slides/slide6.xml"/><Relationship Id="rId8" Type="http://schemas.openxmlformats.org/officeDocument/2006/relationships/slide" Target="/ppt/slides/slid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slide" Target="/ppt/slid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slide" Target="/ppt/slid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slide" Target="/ppt/slid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slide" Target="/ppt/slid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slide" Target="/ppt/slid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3981"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1" name="Shape 121"/>
        <p:cNvGrpSpPr/>
        <p:nvPr/>
      </p:nvGrpSpPr>
      <p:grpSpPr>
        <a:xfrm>
          <a:off x="0" y="0"/>
          <a:ext cx="0" cy="0"/>
          <a:chOff x="0" y="0"/>
          <a:chExt cx="0" cy="0"/>
        </a:xfrm>
      </p:grpSpPr>
      <p:pic>
        <p:nvPicPr>
          <p:cNvPr id="122" name="Google Shape;122;p22"/>
          <p:cNvPicPr preferRelativeResize="0"/>
          <p:nvPr/>
        </p:nvPicPr>
        <p:blipFill>
          <a:blip r:embed="rId3">
            <a:alphaModFix/>
          </a:blip>
          <a:stretch>
            <a:fillRect/>
          </a:stretch>
        </p:blipFill>
        <p:spPr>
          <a:xfrm>
            <a:off x="0" y="0"/>
            <a:ext cx="9143990" cy="5143500"/>
          </a:xfrm>
          <a:prstGeom prst="rect">
            <a:avLst/>
          </a:prstGeom>
          <a:noFill/>
          <a:ln>
            <a:noFill/>
          </a:ln>
        </p:spPr>
      </p:pic>
      <p:grpSp>
        <p:nvGrpSpPr>
          <p:cNvPr id="123" name="Google Shape;123;p22"/>
          <p:cNvGrpSpPr/>
          <p:nvPr/>
        </p:nvGrpSpPr>
        <p:grpSpPr>
          <a:xfrm>
            <a:off x="107325" y="4335925"/>
            <a:ext cx="789900" cy="692700"/>
            <a:chOff x="150900" y="4314125"/>
            <a:chExt cx="789900" cy="692700"/>
          </a:xfrm>
        </p:grpSpPr>
        <p:sp>
          <p:nvSpPr>
            <p:cNvPr id="124" name="Google Shape;124;p22">
              <a:hlinkClick action="ppaction://hlinksldjump" r:id="rId4"/>
            </p:cNvPr>
            <p:cNvSpPr/>
            <p:nvPr/>
          </p:nvSpPr>
          <p:spPr>
            <a:xfrm>
              <a:off x="174300" y="4349075"/>
              <a:ext cx="743100" cy="622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2"/>
            <p:cNvSpPr txBox="1"/>
            <p:nvPr/>
          </p:nvSpPr>
          <p:spPr>
            <a:xfrm>
              <a:off x="150900" y="4314125"/>
              <a:ext cx="7899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100"/>
                <a:t>Retour carte du monde</a:t>
              </a:r>
              <a:endParaRPr sz="1100"/>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23"/>
          <p:cNvPicPr preferRelativeResize="0"/>
          <p:nvPr/>
        </p:nvPicPr>
        <p:blipFill>
          <a:blip r:embed="rId3">
            <a:alphaModFix/>
          </a:blip>
          <a:stretch>
            <a:fillRect/>
          </a:stretch>
        </p:blipFill>
        <p:spPr>
          <a:xfrm>
            <a:off x="0" y="0"/>
            <a:ext cx="9143990" cy="5143500"/>
          </a:xfrm>
          <a:prstGeom prst="rect">
            <a:avLst/>
          </a:prstGeom>
          <a:noFill/>
          <a:ln>
            <a:noFill/>
          </a:ln>
        </p:spPr>
      </p:pic>
      <p:sp>
        <p:nvSpPr>
          <p:cNvPr id="131" name="Google Shape;131;p23"/>
          <p:cNvSpPr/>
          <p:nvPr/>
        </p:nvSpPr>
        <p:spPr>
          <a:xfrm>
            <a:off x="6249350" y="1841500"/>
            <a:ext cx="2386940" cy="730250"/>
          </a:xfrm>
          <a:custGeom>
            <a:rect b="b" l="l" r="r" t="t"/>
            <a:pathLst>
              <a:path extrusionOk="0" h="700480" w="2131196">
                <a:moveTo>
                  <a:pt x="744554" y="75283"/>
                </a:moveTo>
                <a:cubicBezTo>
                  <a:pt x="625648" y="64397"/>
                  <a:pt x="506743" y="53512"/>
                  <a:pt x="382813" y="80308"/>
                </a:cubicBezTo>
                <a:cubicBezTo>
                  <a:pt x="258883" y="107104"/>
                  <a:pt x="9349" y="151484"/>
                  <a:pt x="975" y="236057"/>
                </a:cubicBezTo>
                <a:cubicBezTo>
                  <a:pt x="-7399" y="320630"/>
                  <a:pt x="32795" y="512386"/>
                  <a:pt x="332571" y="587749"/>
                </a:cubicBezTo>
                <a:cubicBezTo>
                  <a:pt x="632347" y="663112"/>
                  <a:pt x="1500692" y="728426"/>
                  <a:pt x="1799630" y="688233"/>
                </a:cubicBezTo>
                <a:cubicBezTo>
                  <a:pt x="2098569" y="648040"/>
                  <a:pt x="2149648" y="439536"/>
                  <a:pt x="2126202" y="346589"/>
                </a:cubicBezTo>
                <a:cubicBezTo>
                  <a:pt x="2102756" y="253642"/>
                  <a:pt x="1851547" y="185815"/>
                  <a:pt x="1658954" y="130549"/>
                </a:cubicBezTo>
                <a:cubicBezTo>
                  <a:pt x="1466361" y="75283"/>
                  <a:pt x="1104619" y="35927"/>
                  <a:pt x="970641" y="14993"/>
                </a:cubicBezTo>
                <a:cubicBezTo>
                  <a:pt x="836663" y="-5941"/>
                  <a:pt x="845874" y="-498"/>
                  <a:pt x="855085" y="4945"/>
                </a:cubicBezTo>
              </a:path>
            </a:pathLst>
          </a:custGeom>
          <a:noFill/>
          <a:ln cap="flat" cmpd="sng" w="50800">
            <a:solidFill>
              <a:srgbClr val="C00000"/>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Arial"/>
              <a:ea typeface="Arial"/>
              <a:cs typeface="Arial"/>
              <a:sym typeface="Arial"/>
            </a:endParaRPr>
          </a:p>
        </p:txBody>
      </p:sp>
      <p:sp>
        <p:nvSpPr>
          <p:cNvPr id="132" name="Google Shape;132;p23"/>
          <p:cNvSpPr txBox="1"/>
          <p:nvPr/>
        </p:nvSpPr>
        <p:spPr>
          <a:xfrm>
            <a:off x="817300" y="2855075"/>
            <a:ext cx="72249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2000">
                <a:latin typeface="Caveat"/>
                <a:ea typeface="Caveat"/>
                <a:cs typeface="Caveat"/>
                <a:sym typeface="Caveat"/>
              </a:rPr>
              <a:t>Le féminisme vise l’égalité pour tout le monde et non un désir de supériorité. On peut prendre comme exemple les luttes antiracistes où les personnes qui militent dans ce mouvement ne veulent pas être supérieures aux personnes blanches, mais plutôt que leurs droits soient respectés et que l’égalité règne.</a:t>
            </a:r>
            <a:endParaRPr sz="2000">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4"/>
          <p:cNvPicPr preferRelativeResize="0"/>
          <p:nvPr/>
        </p:nvPicPr>
        <p:blipFill>
          <a:blip r:embed="rId3">
            <a:alphaModFix/>
          </a:blip>
          <a:stretch>
            <a:fillRect/>
          </a:stretch>
        </p:blipFill>
        <p:spPr>
          <a:xfrm>
            <a:off x="0" y="-53025"/>
            <a:ext cx="9143990" cy="5143500"/>
          </a:xfrm>
          <a:prstGeom prst="rect">
            <a:avLst/>
          </a:prstGeom>
          <a:noFill/>
          <a:ln>
            <a:noFill/>
          </a:ln>
        </p:spPr>
      </p:pic>
      <p:sp>
        <p:nvSpPr>
          <p:cNvPr id="138" name="Google Shape;138;p24"/>
          <p:cNvSpPr/>
          <p:nvPr/>
        </p:nvSpPr>
        <p:spPr>
          <a:xfrm>
            <a:off x="74650" y="1841500"/>
            <a:ext cx="2386940" cy="730250"/>
          </a:xfrm>
          <a:custGeom>
            <a:rect b="b" l="l" r="r" t="t"/>
            <a:pathLst>
              <a:path extrusionOk="0" h="700480" w="2131196">
                <a:moveTo>
                  <a:pt x="744554" y="75283"/>
                </a:moveTo>
                <a:cubicBezTo>
                  <a:pt x="625648" y="64397"/>
                  <a:pt x="506743" y="53512"/>
                  <a:pt x="382813" y="80308"/>
                </a:cubicBezTo>
                <a:cubicBezTo>
                  <a:pt x="258883" y="107104"/>
                  <a:pt x="9349" y="151484"/>
                  <a:pt x="975" y="236057"/>
                </a:cubicBezTo>
                <a:cubicBezTo>
                  <a:pt x="-7399" y="320630"/>
                  <a:pt x="32795" y="512386"/>
                  <a:pt x="332571" y="587749"/>
                </a:cubicBezTo>
                <a:cubicBezTo>
                  <a:pt x="632347" y="663112"/>
                  <a:pt x="1500692" y="728426"/>
                  <a:pt x="1799630" y="688233"/>
                </a:cubicBezTo>
                <a:cubicBezTo>
                  <a:pt x="2098569" y="648040"/>
                  <a:pt x="2149648" y="439536"/>
                  <a:pt x="2126202" y="346589"/>
                </a:cubicBezTo>
                <a:cubicBezTo>
                  <a:pt x="2102756" y="253642"/>
                  <a:pt x="1851547" y="185815"/>
                  <a:pt x="1658954" y="130549"/>
                </a:cubicBezTo>
                <a:cubicBezTo>
                  <a:pt x="1466361" y="75283"/>
                  <a:pt x="1104619" y="35927"/>
                  <a:pt x="970641" y="14993"/>
                </a:cubicBezTo>
                <a:cubicBezTo>
                  <a:pt x="836663" y="-5941"/>
                  <a:pt x="845874" y="-498"/>
                  <a:pt x="855085" y="4945"/>
                </a:cubicBezTo>
              </a:path>
            </a:pathLst>
          </a:custGeom>
          <a:noFill/>
          <a:ln cap="flat" cmpd="sng" w="50800">
            <a:solidFill>
              <a:srgbClr val="C00000"/>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Arial"/>
              <a:ea typeface="Arial"/>
              <a:cs typeface="Arial"/>
              <a:sym typeface="Arial"/>
            </a:endParaRPr>
          </a:p>
        </p:txBody>
      </p:sp>
      <p:sp>
        <p:nvSpPr>
          <p:cNvPr id="139" name="Google Shape;139;p24"/>
          <p:cNvSpPr txBox="1"/>
          <p:nvPr/>
        </p:nvSpPr>
        <p:spPr>
          <a:xfrm>
            <a:off x="1133325" y="2757000"/>
            <a:ext cx="66474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2000">
                <a:latin typeface="Caveat"/>
                <a:ea typeface="Caveat"/>
                <a:cs typeface="Caveat"/>
                <a:sym typeface="Caveat"/>
              </a:rPr>
              <a:t>Si on veut que les choses changent, il faut que tout le monde prenne part à la lutte. Pour être un allié féministe, il faut que les hommes portent une attention particulière aux privilèges masculins qu’ils ont et qu’ils s’informent sur les inégalités que peuvent vivre les femmes. </a:t>
            </a:r>
            <a:endParaRPr sz="2000">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5"/>
          <p:cNvPicPr preferRelativeResize="0"/>
          <p:nvPr/>
        </p:nvPicPr>
        <p:blipFill>
          <a:blip r:embed="rId3">
            <a:alphaModFix/>
          </a:blip>
          <a:stretch>
            <a:fillRect/>
          </a:stretch>
        </p:blipFill>
        <p:spPr>
          <a:xfrm>
            <a:off x="0" y="0"/>
            <a:ext cx="9143990" cy="5143500"/>
          </a:xfrm>
          <a:prstGeom prst="rect">
            <a:avLst/>
          </a:prstGeom>
          <a:noFill/>
          <a:ln>
            <a:noFill/>
          </a:ln>
        </p:spPr>
      </p:pic>
      <p:sp>
        <p:nvSpPr>
          <p:cNvPr id="145" name="Google Shape;145;p25"/>
          <p:cNvSpPr/>
          <p:nvPr/>
        </p:nvSpPr>
        <p:spPr>
          <a:xfrm>
            <a:off x="6187225" y="1953325"/>
            <a:ext cx="2386940" cy="730250"/>
          </a:xfrm>
          <a:custGeom>
            <a:rect b="b" l="l" r="r" t="t"/>
            <a:pathLst>
              <a:path extrusionOk="0" h="700480" w="2131196">
                <a:moveTo>
                  <a:pt x="744554" y="75283"/>
                </a:moveTo>
                <a:cubicBezTo>
                  <a:pt x="625648" y="64397"/>
                  <a:pt x="506743" y="53512"/>
                  <a:pt x="382813" y="80308"/>
                </a:cubicBezTo>
                <a:cubicBezTo>
                  <a:pt x="258883" y="107104"/>
                  <a:pt x="9349" y="151484"/>
                  <a:pt x="975" y="236057"/>
                </a:cubicBezTo>
                <a:cubicBezTo>
                  <a:pt x="-7399" y="320630"/>
                  <a:pt x="32795" y="512386"/>
                  <a:pt x="332571" y="587749"/>
                </a:cubicBezTo>
                <a:cubicBezTo>
                  <a:pt x="632347" y="663112"/>
                  <a:pt x="1500692" y="728426"/>
                  <a:pt x="1799630" y="688233"/>
                </a:cubicBezTo>
                <a:cubicBezTo>
                  <a:pt x="2098569" y="648040"/>
                  <a:pt x="2149648" y="439536"/>
                  <a:pt x="2126202" y="346589"/>
                </a:cubicBezTo>
                <a:cubicBezTo>
                  <a:pt x="2102756" y="253642"/>
                  <a:pt x="1851547" y="185815"/>
                  <a:pt x="1658954" y="130549"/>
                </a:cubicBezTo>
                <a:cubicBezTo>
                  <a:pt x="1466361" y="75283"/>
                  <a:pt x="1104619" y="35927"/>
                  <a:pt x="970641" y="14993"/>
                </a:cubicBezTo>
                <a:cubicBezTo>
                  <a:pt x="836663" y="-5941"/>
                  <a:pt x="845874" y="-498"/>
                  <a:pt x="855085" y="4945"/>
                </a:cubicBezTo>
              </a:path>
            </a:pathLst>
          </a:custGeom>
          <a:noFill/>
          <a:ln cap="flat" cmpd="sng" w="50800">
            <a:solidFill>
              <a:srgbClr val="C00000"/>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Arial"/>
              <a:ea typeface="Arial"/>
              <a:cs typeface="Arial"/>
              <a:sym typeface="Arial"/>
            </a:endParaRPr>
          </a:p>
        </p:txBody>
      </p:sp>
      <p:sp>
        <p:nvSpPr>
          <p:cNvPr id="146" name="Google Shape;146;p25"/>
          <p:cNvSpPr txBox="1"/>
          <p:nvPr/>
        </p:nvSpPr>
        <p:spPr>
          <a:xfrm>
            <a:off x="1236150" y="3067175"/>
            <a:ext cx="66717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2000">
                <a:latin typeface="Caveat"/>
                <a:ea typeface="Caveat"/>
                <a:cs typeface="Caveat"/>
                <a:sym typeface="Caveat"/>
              </a:rPr>
              <a:t>Le féminisme, c’est l’idée de pouvoir décider ce que l’on veut faire avec notre corps et de se présenter dans le monde comme on le souhaite. Par exemple, porter un décolleté ou une jupe courte, c’est féministe si on l’a choisi.</a:t>
            </a:r>
            <a:endParaRPr sz="2000">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6"/>
          <p:cNvPicPr preferRelativeResize="0"/>
          <p:nvPr/>
        </p:nvPicPr>
        <p:blipFill>
          <a:blip r:embed="rId3">
            <a:alphaModFix/>
          </a:blip>
          <a:stretch>
            <a:fillRect/>
          </a:stretch>
        </p:blipFill>
        <p:spPr>
          <a:xfrm>
            <a:off x="0" y="0"/>
            <a:ext cx="9143990" cy="5143500"/>
          </a:xfrm>
          <a:prstGeom prst="rect">
            <a:avLst/>
          </a:prstGeom>
          <a:noFill/>
          <a:ln>
            <a:noFill/>
          </a:ln>
        </p:spPr>
      </p:pic>
      <p:sp>
        <p:nvSpPr>
          <p:cNvPr id="152" name="Google Shape;152;p26"/>
          <p:cNvSpPr/>
          <p:nvPr/>
        </p:nvSpPr>
        <p:spPr>
          <a:xfrm>
            <a:off x="6199625" y="1903625"/>
            <a:ext cx="2386940" cy="730250"/>
          </a:xfrm>
          <a:custGeom>
            <a:rect b="b" l="l" r="r" t="t"/>
            <a:pathLst>
              <a:path extrusionOk="0" h="700480" w="2131196">
                <a:moveTo>
                  <a:pt x="744554" y="75283"/>
                </a:moveTo>
                <a:cubicBezTo>
                  <a:pt x="625648" y="64397"/>
                  <a:pt x="506743" y="53512"/>
                  <a:pt x="382813" y="80308"/>
                </a:cubicBezTo>
                <a:cubicBezTo>
                  <a:pt x="258883" y="107104"/>
                  <a:pt x="9349" y="151484"/>
                  <a:pt x="975" y="236057"/>
                </a:cubicBezTo>
                <a:cubicBezTo>
                  <a:pt x="-7399" y="320630"/>
                  <a:pt x="32795" y="512386"/>
                  <a:pt x="332571" y="587749"/>
                </a:cubicBezTo>
                <a:cubicBezTo>
                  <a:pt x="632347" y="663112"/>
                  <a:pt x="1500692" y="728426"/>
                  <a:pt x="1799630" y="688233"/>
                </a:cubicBezTo>
                <a:cubicBezTo>
                  <a:pt x="2098569" y="648040"/>
                  <a:pt x="2149648" y="439536"/>
                  <a:pt x="2126202" y="346589"/>
                </a:cubicBezTo>
                <a:cubicBezTo>
                  <a:pt x="2102756" y="253642"/>
                  <a:pt x="1851547" y="185815"/>
                  <a:pt x="1658954" y="130549"/>
                </a:cubicBezTo>
                <a:cubicBezTo>
                  <a:pt x="1466361" y="75283"/>
                  <a:pt x="1104619" y="35927"/>
                  <a:pt x="970641" y="14993"/>
                </a:cubicBezTo>
                <a:cubicBezTo>
                  <a:pt x="836663" y="-5941"/>
                  <a:pt x="845874" y="-498"/>
                  <a:pt x="855085" y="4945"/>
                </a:cubicBezTo>
              </a:path>
            </a:pathLst>
          </a:custGeom>
          <a:noFill/>
          <a:ln cap="flat" cmpd="sng" w="50800">
            <a:solidFill>
              <a:srgbClr val="C00000"/>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Arial"/>
              <a:ea typeface="Arial"/>
              <a:cs typeface="Arial"/>
              <a:sym typeface="Arial"/>
            </a:endParaRPr>
          </a:p>
        </p:txBody>
      </p:sp>
      <p:sp>
        <p:nvSpPr>
          <p:cNvPr id="153" name="Google Shape;153;p26"/>
          <p:cNvSpPr txBox="1"/>
          <p:nvPr/>
        </p:nvSpPr>
        <p:spPr>
          <a:xfrm>
            <a:off x="1264650" y="2931375"/>
            <a:ext cx="66147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2000">
                <a:latin typeface="Caveat"/>
                <a:ea typeface="Caveat"/>
                <a:cs typeface="Caveat"/>
                <a:sym typeface="Caveat"/>
              </a:rPr>
              <a:t>Le féminisme, ce n’est pas d’haïr les hommes, mais plutôt de souhaiter avoir les mêmes droits et être traitée de façon égale. Le féminisme vise à contrer le système patriarcal basé sur la domination de l’homme sur le monde.</a:t>
            </a:r>
            <a:endParaRPr sz="2000">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27"/>
          <p:cNvPicPr preferRelativeResize="0"/>
          <p:nvPr/>
        </p:nvPicPr>
        <p:blipFill>
          <a:blip r:embed="rId3">
            <a:alphaModFix/>
          </a:blip>
          <a:stretch>
            <a:fillRect/>
          </a:stretch>
        </p:blipFill>
        <p:spPr>
          <a:xfrm>
            <a:off x="0" y="0"/>
            <a:ext cx="9144000" cy="5263375"/>
          </a:xfrm>
          <a:prstGeom prst="rect">
            <a:avLst/>
          </a:prstGeom>
          <a:noFill/>
          <a:ln>
            <a:noFill/>
          </a:ln>
        </p:spPr>
      </p:pic>
      <p:sp>
        <p:nvSpPr>
          <p:cNvPr id="159" name="Google Shape;159;p27"/>
          <p:cNvSpPr/>
          <p:nvPr/>
        </p:nvSpPr>
        <p:spPr>
          <a:xfrm>
            <a:off x="6182400" y="1994075"/>
            <a:ext cx="2386940" cy="730250"/>
          </a:xfrm>
          <a:custGeom>
            <a:rect b="b" l="l" r="r" t="t"/>
            <a:pathLst>
              <a:path extrusionOk="0" h="700480" w="2131196">
                <a:moveTo>
                  <a:pt x="744554" y="75283"/>
                </a:moveTo>
                <a:cubicBezTo>
                  <a:pt x="625648" y="64397"/>
                  <a:pt x="506743" y="53512"/>
                  <a:pt x="382813" y="80308"/>
                </a:cubicBezTo>
                <a:cubicBezTo>
                  <a:pt x="258883" y="107104"/>
                  <a:pt x="9349" y="151484"/>
                  <a:pt x="975" y="236057"/>
                </a:cubicBezTo>
                <a:cubicBezTo>
                  <a:pt x="-7399" y="320630"/>
                  <a:pt x="32795" y="512386"/>
                  <a:pt x="332571" y="587749"/>
                </a:cubicBezTo>
                <a:cubicBezTo>
                  <a:pt x="632347" y="663112"/>
                  <a:pt x="1500692" y="728426"/>
                  <a:pt x="1799630" y="688233"/>
                </a:cubicBezTo>
                <a:cubicBezTo>
                  <a:pt x="2098569" y="648040"/>
                  <a:pt x="2149648" y="439536"/>
                  <a:pt x="2126202" y="346589"/>
                </a:cubicBezTo>
                <a:cubicBezTo>
                  <a:pt x="2102756" y="253642"/>
                  <a:pt x="1851547" y="185815"/>
                  <a:pt x="1658954" y="130549"/>
                </a:cubicBezTo>
                <a:cubicBezTo>
                  <a:pt x="1466361" y="75283"/>
                  <a:pt x="1104619" y="35927"/>
                  <a:pt x="970641" y="14993"/>
                </a:cubicBezTo>
                <a:cubicBezTo>
                  <a:pt x="836663" y="-5941"/>
                  <a:pt x="845874" y="-498"/>
                  <a:pt x="855085" y="4945"/>
                </a:cubicBezTo>
              </a:path>
            </a:pathLst>
          </a:custGeom>
          <a:noFill/>
          <a:ln cap="flat" cmpd="sng" w="50800">
            <a:solidFill>
              <a:srgbClr val="C00000"/>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Arial"/>
              <a:ea typeface="Arial"/>
              <a:cs typeface="Arial"/>
              <a:sym typeface="Arial"/>
            </a:endParaRPr>
          </a:p>
        </p:txBody>
      </p:sp>
      <p:sp>
        <p:nvSpPr>
          <p:cNvPr id="160" name="Google Shape;160;p27"/>
          <p:cNvSpPr txBox="1"/>
          <p:nvPr/>
        </p:nvSpPr>
        <p:spPr>
          <a:xfrm>
            <a:off x="885150" y="2909575"/>
            <a:ext cx="7373700" cy="17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2000">
                <a:latin typeface="Caveat"/>
                <a:ea typeface="Caveat"/>
                <a:cs typeface="Caveat"/>
                <a:sym typeface="Caveat"/>
              </a:rPr>
              <a:t>Il y a des femmes moins privilégiées que d’autres socialement pour diverses raisons en lien avec la discrimination supplémentaire basée sur leur situation économique, leur couleur de peau, leur nationalité, leur santé physique et mentale, leur apparence, etc. Par exemple, une femme noire ou une femme avec un handicap vivra davantage de discrimination qu’une femme blanche. </a:t>
            </a:r>
            <a:endParaRPr sz="2000">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28"/>
          <p:cNvPicPr preferRelativeResize="0"/>
          <p:nvPr/>
        </p:nvPicPr>
        <p:blipFill>
          <a:blip r:embed="rId3">
            <a:alphaModFix/>
          </a:blip>
          <a:stretch>
            <a:fillRect/>
          </a:stretch>
        </p:blipFill>
        <p:spPr>
          <a:xfrm>
            <a:off x="0" y="0"/>
            <a:ext cx="9143990" cy="5143500"/>
          </a:xfrm>
          <a:prstGeom prst="rect">
            <a:avLst/>
          </a:prstGeom>
          <a:noFill/>
          <a:ln>
            <a:noFill/>
          </a:ln>
        </p:spPr>
      </p:pic>
      <p:sp>
        <p:nvSpPr>
          <p:cNvPr id="166" name="Google Shape;166;p28"/>
          <p:cNvSpPr/>
          <p:nvPr/>
        </p:nvSpPr>
        <p:spPr>
          <a:xfrm>
            <a:off x="6261750" y="1928475"/>
            <a:ext cx="2386940" cy="730250"/>
          </a:xfrm>
          <a:custGeom>
            <a:rect b="b" l="l" r="r" t="t"/>
            <a:pathLst>
              <a:path extrusionOk="0" h="700480" w="2131196">
                <a:moveTo>
                  <a:pt x="744554" y="75283"/>
                </a:moveTo>
                <a:cubicBezTo>
                  <a:pt x="625648" y="64397"/>
                  <a:pt x="506743" y="53512"/>
                  <a:pt x="382813" y="80308"/>
                </a:cubicBezTo>
                <a:cubicBezTo>
                  <a:pt x="258883" y="107104"/>
                  <a:pt x="9349" y="151484"/>
                  <a:pt x="975" y="236057"/>
                </a:cubicBezTo>
                <a:cubicBezTo>
                  <a:pt x="-7399" y="320630"/>
                  <a:pt x="32795" y="512386"/>
                  <a:pt x="332571" y="587749"/>
                </a:cubicBezTo>
                <a:cubicBezTo>
                  <a:pt x="632347" y="663112"/>
                  <a:pt x="1500692" y="728426"/>
                  <a:pt x="1799630" y="688233"/>
                </a:cubicBezTo>
                <a:cubicBezTo>
                  <a:pt x="2098569" y="648040"/>
                  <a:pt x="2149648" y="439536"/>
                  <a:pt x="2126202" y="346589"/>
                </a:cubicBezTo>
                <a:cubicBezTo>
                  <a:pt x="2102756" y="253642"/>
                  <a:pt x="1851547" y="185815"/>
                  <a:pt x="1658954" y="130549"/>
                </a:cubicBezTo>
                <a:cubicBezTo>
                  <a:pt x="1466361" y="75283"/>
                  <a:pt x="1104619" y="35927"/>
                  <a:pt x="970641" y="14993"/>
                </a:cubicBezTo>
                <a:cubicBezTo>
                  <a:pt x="836663" y="-5941"/>
                  <a:pt x="845874" y="-498"/>
                  <a:pt x="855085" y="4945"/>
                </a:cubicBezTo>
              </a:path>
            </a:pathLst>
          </a:custGeom>
          <a:noFill/>
          <a:ln cap="flat" cmpd="sng" w="50800">
            <a:solidFill>
              <a:srgbClr val="C00000"/>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Arial"/>
              <a:ea typeface="Arial"/>
              <a:cs typeface="Arial"/>
              <a:sym typeface="Arial"/>
            </a:endParaRPr>
          </a:p>
        </p:txBody>
      </p:sp>
      <p:sp>
        <p:nvSpPr>
          <p:cNvPr id="167" name="Google Shape;167;p28"/>
          <p:cNvSpPr txBox="1"/>
          <p:nvPr/>
        </p:nvSpPr>
        <p:spPr>
          <a:xfrm>
            <a:off x="882150" y="2931125"/>
            <a:ext cx="73797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2000">
                <a:latin typeface="Caveat"/>
                <a:ea typeface="Caveat"/>
                <a:cs typeface="Caveat"/>
                <a:sym typeface="Caveat"/>
              </a:rPr>
              <a:t>Pour plusieurs femmes, porter le voile provient d’une croyance religieuse. Le féminisme, c’est défendre le libre choix, incluant celui de porter, ou non, le voile chez les femmes musulmanes. </a:t>
            </a:r>
            <a:endParaRPr sz="2000">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9"/>
          <p:cNvPicPr preferRelativeResize="0"/>
          <p:nvPr/>
        </p:nvPicPr>
        <p:blipFill>
          <a:blip r:embed="rId3">
            <a:alphaModFix/>
          </a:blip>
          <a:stretch>
            <a:fillRect/>
          </a:stretch>
        </p:blipFill>
        <p:spPr>
          <a:xfrm>
            <a:off x="-42900" y="0"/>
            <a:ext cx="9229824" cy="5143500"/>
          </a:xfrm>
          <a:prstGeom prst="rect">
            <a:avLst/>
          </a:prstGeom>
          <a:noFill/>
          <a:ln>
            <a:noFill/>
          </a:ln>
        </p:spPr>
      </p:pic>
      <p:sp>
        <p:nvSpPr>
          <p:cNvPr id="173" name="Google Shape;173;p29"/>
          <p:cNvSpPr/>
          <p:nvPr/>
        </p:nvSpPr>
        <p:spPr>
          <a:xfrm>
            <a:off x="164075" y="1885100"/>
            <a:ext cx="2386940" cy="730250"/>
          </a:xfrm>
          <a:custGeom>
            <a:rect b="b" l="l" r="r" t="t"/>
            <a:pathLst>
              <a:path extrusionOk="0" h="700480" w="2131196">
                <a:moveTo>
                  <a:pt x="744554" y="75283"/>
                </a:moveTo>
                <a:cubicBezTo>
                  <a:pt x="625648" y="64397"/>
                  <a:pt x="506743" y="53512"/>
                  <a:pt x="382813" y="80308"/>
                </a:cubicBezTo>
                <a:cubicBezTo>
                  <a:pt x="258883" y="107104"/>
                  <a:pt x="9349" y="151484"/>
                  <a:pt x="975" y="236057"/>
                </a:cubicBezTo>
                <a:cubicBezTo>
                  <a:pt x="-7399" y="320630"/>
                  <a:pt x="32795" y="512386"/>
                  <a:pt x="332571" y="587749"/>
                </a:cubicBezTo>
                <a:cubicBezTo>
                  <a:pt x="632347" y="663112"/>
                  <a:pt x="1500692" y="728426"/>
                  <a:pt x="1799630" y="688233"/>
                </a:cubicBezTo>
                <a:cubicBezTo>
                  <a:pt x="2098569" y="648040"/>
                  <a:pt x="2149648" y="439536"/>
                  <a:pt x="2126202" y="346589"/>
                </a:cubicBezTo>
                <a:cubicBezTo>
                  <a:pt x="2102756" y="253642"/>
                  <a:pt x="1851547" y="185815"/>
                  <a:pt x="1658954" y="130549"/>
                </a:cubicBezTo>
                <a:cubicBezTo>
                  <a:pt x="1466361" y="75283"/>
                  <a:pt x="1104619" y="35927"/>
                  <a:pt x="970641" y="14993"/>
                </a:cubicBezTo>
                <a:cubicBezTo>
                  <a:pt x="836663" y="-5941"/>
                  <a:pt x="845874" y="-498"/>
                  <a:pt x="855085" y="4945"/>
                </a:cubicBezTo>
              </a:path>
            </a:pathLst>
          </a:custGeom>
          <a:noFill/>
          <a:ln cap="flat" cmpd="sng" w="50800">
            <a:solidFill>
              <a:srgbClr val="C00000"/>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Arial"/>
              <a:ea typeface="Arial"/>
              <a:cs typeface="Arial"/>
              <a:sym typeface="Arial"/>
            </a:endParaRPr>
          </a:p>
        </p:txBody>
      </p:sp>
      <p:sp>
        <p:nvSpPr>
          <p:cNvPr id="174" name="Google Shape;174;p29"/>
          <p:cNvSpPr txBox="1"/>
          <p:nvPr/>
        </p:nvSpPr>
        <p:spPr>
          <a:xfrm>
            <a:off x="866850" y="2942225"/>
            <a:ext cx="7410300" cy="141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2000">
                <a:latin typeface="Caveat"/>
                <a:ea typeface="Caveat"/>
                <a:cs typeface="Caveat"/>
                <a:sym typeface="Caveat"/>
              </a:rPr>
              <a:t>L</a:t>
            </a:r>
            <a:r>
              <a:rPr lang="fr" sz="2000">
                <a:latin typeface="Caveat"/>
                <a:ea typeface="Caveat"/>
                <a:cs typeface="Caveat"/>
                <a:sym typeface="Caveat"/>
              </a:rPr>
              <a:t>orsque le choix est libre et éclairé, un parent, peu importe son genre est légitime de vouloir rester à la maison. L’important est de le faire par choix. Le féminisme, c’est aussi de lutter pour que chaque personne puisse décider de rester à la maison et s’occuper des enfants, même les hommes.</a:t>
            </a:r>
            <a:endParaRPr sz="2000">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30"/>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5"/>
          <p:cNvPicPr preferRelativeResize="0"/>
          <p:nvPr/>
        </p:nvPicPr>
        <p:blipFill>
          <a:blip r:embed="rId3">
            <a:alphaModFix/>
          </a:blip>
          <a:stretch>
            <a:fillRect/>
          </a:stretch>
        </p:blipFill>
        <p:spPr>
          <a:xfrm>
            <a:off x="0" y="7"/>
            <a:ext cx="9143976" cy="5143500"/>
          </a:xfrm>
          <a:prstGeom prst="rect">
            <a:avLst/>
          </a:prstGeom>
          <a:noFill/>
          <a:ln>
            <a:noFill/>
          </a:ln>
        </p:spPr>
      </p:pic>
      <p:pic>
        <p:nvPicPr>
          <p:cNvPr descr="Extrait de l'album MARÉE HAUTE&#10;Boutique La Tribu : http://bit.ly/2IcnE7J&#10;iTunes : https://apple.co/2D7Deh9&#10;Google Play: https://bit.ly/2sEPfs2&#10;&#10;« En écrivant ce texte en 2015, je ne me doutais pas à quel point il prendrait tout son sens à peine quelques années plus tard.  Après les spectacles, autant les hommes que les femmes viennent m'en parler.  Plusieurs me disent y voir un «hommage».  C'est exactement ça.»" id="65" name="Google Shape;65;p15" title="ÉMILE PROULX-CLOUTIER - Force Océane (live)">
            <a:hlinkClick r:id="rId4"/>
          </p:cNvPr>
          <p:cNvPicPr preferRelativeResize="0"/>
          <p:nvPr/>
        </p:nvPicPr>
        <p:blipFill>
          <a:blip r:embed="rId5">
            <a:alphaModFix/>
          </a:blip>
          <a:stretch>
            <a:fillRect/>
          </a:stretch>
        </p:blipFill>
        <p:spPr>
          <a:xfrm>
            <a:off x="2186600" y="1307550"/>
            <a:ext cx="5025125" cy="3768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6"/>
          <p:cNvPicPr preferRelativeResize="0"/>
          <p:nvPr/>
        </p:nvPicPr>
        <p:blipFill>
          <a:blip r:embed="rId3">
            <a:alphaModFix/>
          </a:blip>
          <a:stretch>
            <a:fillRect/>
          </a:stretch>
        </p:blipFill>
        <p:spPr>
          <a:xfrm>
            <a:off x="0" y="0"/>
            <a:ext cx="9143990" cy="5143500"/>
          </a:xfrm>
          <a:prstGeom prst="rect">
            <a:avLst/>
          </a:prstGeom>
          <a:noFill/>
          <a:ln>
            <a:noFill/>
          </a:ln>
        </p:spPr>
      </p:pic>
      <p:sp>
        <p:nvSpPr>
          <p:cNvPr id="71" name="Google Shape;71;p16">
            <a:hlinkClick action="ppaction://hlinksldjump" r:id="rId4"/>
          </p:cNvPr>
          <p:cNvSpPr/>
          <p:nvPr/>
        </p:nvSpPr>
        <p:spPr>
          <a:xfrm>
            <a:off x="822475" y="964075"/>
            <a:ext cx="745500" cy="6462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a:hlinkClick action="ppaction://hlinksldjump" r:id="rId5"/>
          </p:cNvPr>
          <p:cNvSpPr/>
          <p:nvPr/>
        </p:nvSpPr>
        <p:spPr>
          <a:xfrm>
            <a:off x="1757600" y="582250"/>
            <a:ext cx="745500" cy="6462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6">
            <a:hlinkClick action="ppaction://hlinksldjump" r:id="rId6"/>
          </p:cNvPr>
          <p:cNvSpPr/>
          <p:nvPr/>
        </p:nvSpPr>
        <p:spPr>
          <a:xfrm>
            <a:off x="680025" y="3157300"/>
            <a:ext cx="1198500" cy="10494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6">
            <a:hlinkClick action="ppaction://hlinksldjump" r:id="rId7"/>
          </p:cNvPr>
          <p:cNvSpPr/>
          <p:nvPr/>
        </p:nvSpPr>
        <p:spPr>
          <a:xfrm>
            <a:off x="5677725" y="1346725"/>
            <a:ext cx="745500" cy="6462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6">
            <a:hlinkClick action="ppaction://hlinksldjump" r:id="rId8"/>
          </p:cNvPr>
          <p:cNvSpPr/>
          <p:nvPr/>
        </p:nvSpPr>
        <p:spPr>
          <a:xfrm>
            <a:off x="4932225" y="890375"/>
            <a:ext cx="745500" cy="6462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a:hlinkClick action="ppaction://hlinksldjump" r:id="rId9"/>
          </p:cNvPr>
          <p:cNvSpPr/>
          <p:nvPr/>
        </p:nvSpPr>
        <p:spPr>
          <a:xfrm>
            <a:off x="5013475" y="1610275"/>
            <a:ext cx="745500" cy="6462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0"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0" y="0"/>
            <a:ext cx="9143990" cy="5143500"/>
          </a:xfrm>
          <a:prstGeom prst="rect">
            <a:avLst/>
          </a:prstGeom>
          <a:noFill/>
          <a:ln>
            <a:noFill/>
          </a:ln>
        </p:spPr>
      </p:pic>
      <p:grpSp>
        <p:nvGrpSpPr>
          <p:cNvPr id="82" name="Google Shape;82;p17"/>
          <p:cNvGrpSpPr/>
          <p:nvPr/>
        </p:nvGrpSpPr>
        <p:grpSpPr>
          <a:xfrm>
            <a:off x="107325" y="4335925"/>
            <a:ext cx="789900" cy="692700"/>
            <a:chOff x="150900" y="4314125"/>
            <a:chExt cx="789900" cy="692700"/>
          </a:xfrm>
        </p:grpSpPr>
        <p:sp>
          <p:nvSpPr>
            <p:cNvPr id="83" name="Google Shape;83;p17">
              <a:hlinkClick action="ppaction://hlinksldjump" r:id="rId4"/>
            </p:cNvPr>
            <p:cNvSpPr/>
            <p:nvPr/>
          </p:nvSpPr>
          <p:spPr>
            <a:xfrm>
              <a:off x="174300" y="4349075"/>
              <a:ext cx="743100" cy="622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7"/>
            <p:cNvSpPr txBox="1"/>
            <p:nvPr/>
          </p:nvSpPr>
          <p:spPr>
            <a:xfrm>
              <a:off x="150900" y="4314125"/>
              <a:ext cx="7899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100"/>
                <a:t>Retour carte du monde</a:t>
              </a:r>
              <a:endParaRPr sz="1100"/>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8" name="Shape 88"/>
        <p:cNvGrpSpPr/>
        <p:nvPr/>
      </p:nvGrpSpPr>
      <p:grpSpPr>
        <a:xfrm>
          <a:off x="0" y="0"/>
          <a:ext cx="0" cy="0"/>
          <a:chOff x="0" y="0"/>
          <a:chExt cx="0" cy="0"/>
        </a:xfrm>
      </p:grpSpPr>
      <p:pic>
        <p:nvPicPr>
          <p:cNvPr id="89" name="Google Shape;89;p18"/>
          <p:cNvPicPr preferRelativeResize="0"/>
          <p:nvPr/>
        </p:nvPicPr>
        <p:blipFill>
          <a:blip r:embed="rId3">
            <a:alphaModFix/>
          </a:blip>
          <a:stretch>
            <a:fillRect/>
          </a:stretch>
        </p:blipFill>
        <p:spPr>
          <a:xfrm>
            <a:off x="0" y="0"/>
            <a:ext cx="9143990" cy="5143500"/>
          </a:xfrm>
          <a:prstGeom prst="rect">
            <a:avLst/>
          </a:prstGeom>
          <a:noFill/>
          <a:ln>
            <a:noFill/>
          </a:ln>
        </p:spPr>
      </p:pic>
      <p:grpSp>
        <p:nvGrpSpPr>
          <p:cNvPr id="90" name="Google Shape;90;p18"/>
          <p:cNvGrpSpPr/>
          <p:nvPr/>
        </p:nvGrpSpPr>
        <p:grpSpPr>
          <a:xfrm>
            <a:off x="107325" y="4335925"/>
            <a:ext cx="789900" cy="692700"/>
            <a:chOff x="150900" y="4314125"/>
            <a:chExt cx="789900" cy="692700"/>
          </a:xfrm>
        </p:grpSpPr>
        <p:sp>
          <p:nvSpPr>
            <p:cNvPr id="91" name="Google Shape;91;p18">
              <a:hlinkClick action="ppaction://hlinksldjump" r:id="rId4"/>
            </p:cNvPr>
            <p:cNvSpPr/>
            <p:nvPr/>
          </p:nvSpPr>
          <p:spPr>
            <a:xfrm>
              <a:off x="174300" y="4349075"/>
              <a:ext cx="743100" cy="622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txBox="1"/>
            <p:nvPr/>
          </p:nvSpPr>
          <p:spPr>
            <a:xfrm>
              <a:off x="150900" y="4314125"/>
              <a:ext cx="7899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100"/>
                <a:t>Retour carte du monde</a:t>
              </a:r>
              <a:endParaRPr sz="1100"/>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6" name="Shape 96"/>
        <p:cNvGrpSpPr/>
        <p:nvPr/>
      </p:nvGrpSpPr>
      <p:grpSpPr>
        <a:xfrm>
          <a:off x="0" y="0"/>
          <a:ext cx="0" cy="0"/>
          <a:chOff x="0" y="0"/>
          <a:chExt cx="0" cy="0"/>
        </a:xfrm>
      </p:grpSpPr>
      <p:pic>
        <p:nvPicPr>
          <p:cNvPr id="97" name="Google Shape;97;p19"/>
          <p:cNvPicPr preferRelativeResize="0"/>
          <p:nvPr/>
        </p:nvPicPr>
        <p:blipFill>
          <a:blip r:embed="rId3">
            <a:alphaModFix/>
          </a:blip>
          <a:stretch>
            <a:fillRect/>
          </a:stretch>
        </p:blipFill>
        <p:spPr>
          <a:xfrm>
            <a:off x="0" y="0"/>
            <a:ext cx="9143990" cy="5143500"/>
          </a:xfrm>
          <a:prstGeom prst="rect">
            <a:avLst/>
          </a:prstGeom>
          <a:noFill/>
          <a:ln>
            <a:noFill/>
          </a:ln>
        </p:spPr>
      </p:pic>
      <p:grpSp>
        <p:nvGrpSpPr>
          <p:cNvPr id="98" name="Google Shape;98;p19"/>
          <p:cNvGrpSpPr/>
          <p:nvPr/>
        </p:nvGrpSpPr>
        <p:grpSpPr>
          <a:xfrm>
            <a:off x="107325" y="4335925"/>
            <a:ext cx="789900" cy="692700"/>
            <a:chOff x="150900" y="4314125"/>
            <a:chExt cx="789900" cy="692700"/>
          </a:xfrm>
        </p:grpSpPr>
        <p:sp>
          <p:nvSpPr>
            <p:cNvPr id="99" name="Google Shape;99;p19">
              <a:hlinkClick action="ppaction://hlinksldjump" r:id="rId4"/>
            </p:cNvPr>
            <p:cNvSpPr/>
            <p:nvPr/>
          </p:nvSpPr>
          <p:spPr>
            <a:xfrm>
              <a:off x="174300" y="4349075"/>
              <a:ext cx="743100" cy="622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9"/>
            <p:cNvSpPr txBox="1"/>
            <p:nvPr/>
          </p:nvSpPr>
          <p:spPr>
            <a:xfrm>
              <a:off x="150900" y="4314125"/>
              <a:ext cx="7899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100"/>
                <a:t>Retour carte du monde</a:t>
              </a:r>
              <a:endParaRPr sz="1100"/>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4" name="Shape 104"/>
        <p:cNvGrpSpPr/>
        <p:nvPr/>
      </p:nvGrpSpPr>
      <p:grpSpPr>
        <a:xfrm>
          <a:off x="0" y="0"/>
          <a:ext cx="0" cy="0"/>
          <a:chOff x="0" y="0"/>
          <a:chExt cx="0" cy="0"/>
        </a:xfrm>
      </p:grpSpPr>
      <p:pic>
        <p:nvPicPr>
          <p:cNvPr id="105" name="Google Shape;105;p20"/>
          <p:cNvPicPr preferRelativeResize="0"/>
          <p:nvPr/>
        </p:nvPicPr>
        <p:blipFill>
          <a:blip r:embed="rId3">
            <a:alphaModFix/>
          </a:blip>
          <a:stretch>
            <a:fillRect/>
          </a:stretch>
        </p:blipFill>
        <p:spPr>
          <a:xfrm>
            <a:off x="0" y="0"/>
            <a:ext cx="9143990" cy="5143500"/>
          </a:xfrm>
          <a:prstGeom prst="rect">
            <a:avLst/>
          </a:prstGeom>
          <a:noFill/>
          <a:ln>
            <a:noFill/>
          </a:ln>
        </p:spPr>
      </p:pic>
      <p:grpSp>
        <p:nvGrpSpPr>
          <p:cNvPr id="106" name="Google Shape;106;p20"/>
          <p:cNvGrpSpPr/>
          <p:nvPr/>
        </p:nvGrpSpPr>
        <p:grpSpPr>
          <a:xfrm>
            <a:off x="107325" y="4335925"/>
            <a:ext cx="789900" cy="692700"/>
            <a:chOff x="150900" y="4314125"/>
            <a:chExt cx="789900" cy="692700"/>
          </a:xfrm>
        </p:grpSpPr>
        <p:sp>
          <p:nvSpPr>
            <p:cNvPr id="107" name="Google Shape;107;p20">
              <a:hlinkClick action="ppaction://hlinksldjump" r:id="rId4"/>
            </p:cNvPr>
            <p:cNvSpPr/>
            <p:nvPr/>
          </p:nvSpPr>
          <p:spPr>
            <a:xfrm>
              <a:off x="174300" y="4349075"/>
              <a:ext cx="743100" cy="622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0"/>
            <p:cNvSpPr txBox="1"/>
            <p:nvPr/>
          </p:nvSpPr>
          <p:spPr>
            <a:xfrm>
              <a:off x="150900" y="4314125"/>
              <a:ext cx="7899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100"/>
                <a:t>Retour carte du monde</a:t>
              </a:r>
              <a:endParaRPr sz="1100"/>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2" name="Shape 112"/>
        <p:cNvGrpSpPr/>
        <p:nvPr/>
      </p:nvGrpSpPr>
      <p:grpSpPr>
        <a:xfrm>
          <a:off x="0" y="0"/>
          <a:ext cx="0" cy="0"/>
          <a:chOff x="0" y="0"/>
          <a:chExt cx="0" cy="0"/>
        </a:xfrm>
      </p:grpSpPr>
      <p:pic>
        <p:nvPicPr>
          <p:cNvPr id="113" name="Google Shape;113;p21"/>
          <p:cNvPicPr preferRelativeResize="0"/>
          <p:nvPr/>
        </p:nvPicPr>
        <p:blipFill>
          <a:blip r:embed="rId3">
            <a:alphaModFix/>
          </a:blip>
          <a:stretch>
            <a:fillRect/>
          </a:stretch>
        </p:blipFill>
        <p:spPr>
          <a:xfrm>
            <a:off x="0" y="0"/>
            <a:ext cx="9143990" cy="5143500"/>
          </a:xfrm>
          <a:prstGeom prst="rect">
            <a:avLst/>
          </a:prstGeom>
          <a:noFill/>
          <a:ln>
            <a:noFill/>
          </a:ln>
        </p:spPr>
      </p:pic>
      <p:sp>
        <p:nvSpPr>
          <p:cNvPr id="114" name="Google Shape;114;p21"/>
          <p:cNvSpPr txBox="1"/>
          <p:nvPr/>
        </p:nvSpPr>
        <p:spPr>
          <a:xfrm>
            <a:off x="1729400" y="3548275"/>
            <a:ext cx="715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115" name="Google Shape;115;p21"/>
          <p:cNvGrpSpPr/>
          <p:nvPr/>
        </p:nvGrpSpPr>
        <p:grpSpPr>
          <a:xfrm>
            <a:off x="107325" y="4335925"/>
            <a:ext cx="789900" cy="692700"/>
            <a:chOff x="150900" y="4314125"/>
            <a:chExt cx="789900" cy="692700"/>
          </a:xfrm>
        </p:grpSpPr>
        <p:sp>
          <p:nvSpPr>
            <p:cNvPr id="116" name="Google Shape;116;p21">
              <a:hlinkClick action="ppaction://hlinksldjump" r:id="rId4"/>
            </p:cNvPr>
            <p:cNvSpPr/>
            <p:nvPr/>
          </p:nvSpPr>
          <p:spPr>
            <a:xfrm>
              <a:off x="174300" y="4349075"/>
              <a:ext cx="743100" cy="622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1"/>
            <p:cNvSpPr txBox="1"/>
            <p:nvPr/>
          </p:nvSpPr>
          <p:spPr>
            <a:xfrm>
              <a:off x="150900" y="4314125"/>
              <a:ext cx="7899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1100"/>
                <a:t>Retour carte du monde</a:t>
              </a:r>
              <a:endParaRPr sz="1100"/>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