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5143500" cx="9144000"/>
  <p:notesSz cx="6858000" cy="9144000"/>
  <p:embeddedFontLst>
    <p:embeddedFont>
      <p:font typeface="Caveat"/>
      <p:regular r:id="rId24"/>
      <p:bold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Caveat-regular.fntdata"/><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schemas.openxmlformats.org/officeDocument/2006/relationships/font" Target="fonts/Caveat-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d87fe92558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d87fe92558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1d887c35520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1d887c35520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1d887c35520_0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1d887c35520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1d887c35520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1d887c35520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1d887c35520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1d887c35520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1d887c35520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1d887c35520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1d887c35520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1d887c35520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1d887c35520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1d887c35520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1d887c35520_0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1d887c35520_0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1d87fe92558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1d87fe92558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1d887c3552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1d887c3552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1d887c35520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1d887c35520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1d887c35520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1d887c35520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1d887c35520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1d887c35520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1d887c35520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1d887c35520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1d887c35520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1d887c35520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1d887c35520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1d887c35520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1d887c35520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1d887c35520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5.png"/><Relationship Id="rId4" Type="http://schemas.openxmlformats.org/officeDocument/2006/relationships/slide" Target="/ppt/slides/slid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hyperlink" Target="http://www.youtube.com/watch?v=zPHEDcQZBL0" TargetMode="External"/><Relationship Id="rId5"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8.png"/><Relationship Id="rId4" Type="http://schemas.openxmlformats.org/officeDocument/2006/relationships/slide" Target="/ppt/slides/slide10.xml"/><Relationship Id="rId9" Type="http://schemas.openxmlformats.org/officeDocument/2006/relationships/slide" Target="/ppt/slides/slide9.xml"/><Relationship Id="rId5" Type="http://schemas.openxmlformats.org/officeDocument/2006/relationships/slide" Target="/ppt/slides/slide7.xml"/><Relationship Id="rId6" Type="http://schemas.openxmlformats.org/officeDocument/2006/relationships/slide" Target="/ppt/slides/slide5.xml"/><Relationship Id="rId7" Type="http://schemas.openxmlformats.org/officeDocument/2006/relationships/slide" Target="/ppt/slides/slide6.xml"/><Relationship Id="rId8" Type="http://schemas.openxmlformats.org/officeDocument/2006/relationships/slide" Target="/ppt/slides/slide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6.png"/><Relationship Id="rId4" Type="http://schemas.openxmlformats.org/officeDocument/2006/relationships/slide" Target="/ppt/slid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7.png"/><Relationship Id="rId4" Type="http://schemas.openxmlformats.org/officeDocument/2006/relationships/slide" Target="/ppt/slid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slide" Target="/ppt/slides/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2.png"/><Relationship Id="rId4" Type="http://schemas.openxmlformats.org/officeDocument/2006/relationships/slide" Target="/ppt/slides/sl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slide" Target="/ppt/slides/slide4.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0" y="0"/>
            <a:ext cx="9143981" cy="5143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1" name="Shape 121"/>
        <p:cNvGrpSpPr/>
        <p:nvPr/>
      </p:nvGrpSpPr>
      <p:grpSpPr>
        <a:xfrm>
          <a:off x="0" y="0"/>
          <a:ext cx="0" cy="0"/>
          <a:chOff x="0" y="0"/>
          <a:chExt cx="0" cy="0"/>
        </a:xfrm>
      </p:grpSpPr>
      <p:pic>
        <p:nvPicPr>
          <p:cNvPr id="122" name="Google Shape;122;p22"/>
          <p:cNvPicPr preferRelativeResize="0"/>
          <p:nvPr/>
        </p:nvPicPr>
        <p:blipFill>
          <a:blip r:embed="rId3">
            <a:alphaModFix/>
          </a:blip>
          <a:stretch>
            <a:fillRect/>
          </a:stretch>
        </p:blipFill>
        <p:spPr>
          <a:xfrm>
            <a:off x="0" y="0"/>
            <a:ext cx="9143990" cy="5143500"/>
          </a:xfrm>
          <a:prstGeom prst="rect">
            <a:avLst/>
          </a:prstGeom>
          <a:noFill/>
          <a:ln>
            <a:noFill/>
          </a:ln>
        </p:spPr>
      </p:pic>
      <p:grpSp>
        <p:nvGrpSpPr>
          <p:cNvPr id="123" name="Google Shape;123;p22"/>
          <p:cNvGrpSpPr/>
          <p:nvPr/>
        </p:nvGrpSpPr>
        <p:grpSpPr>
          <a:xfrm>
            <a:off x="107325" y="4335925"/>
            <a:ext cx="789900" cy="692700"/>
            <a:chOff x="150900" y="4314125"/>
            <a:chExt cx="789900" cy="692700"/>
          </a:xfrm>
        </p:grpSpPr>
        <p:sp>
          <p:nvSpPr>
            <p:cNvPr id="124" name="Google Shape;124;p22">
              <a:hlinkClick action="ppaction://hlinksldjump" r:id="rId4"/>
            </p:cNvPr>
            <p:cNvSpPr/>
            <p:nvPr/>
          </p:nvSpPr>
          <p:spPr>
            <a:xfrm>
              <a:off x="174300" y="4349075"/>
              <a:ext cx="743100" cy="6228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22"/>
            <p:cNvSpPr txBox="1"/>
            <p:nvPr/>
          </p:nvSpPr>
          <p:spPr>
            <a:xfrm>
              <a:off x="150900" y="4314125"/>
              <a:ext cx="789900" cy="692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1100"/>
                <a:t>Retour carte du monde</a:t>
              </a:r>
              <a:endParaRPr sz="1100"/>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pic>
        <p:nvPicPr>
          <p:cNvPr id="130" name="Google Shape;130;p23"/>
          <p:cNvPicPr preferRelativeResize="0"/>
          <p:nvPr/>
        </p:nvPicPr>
        <p:blipFill>
          <a:blip r:embed="rId3">
            <a:alphaModFix/>
          </a:blip>
          <a:stretch>
            <a:fillRect/>
          </a:stretch>
        </p:blipFill>
        <p:spPr>
          <a:xfrm>
            <a:off x="0" y="0"/>
            <a:ext cx="9143990" cy="5143500"/>
          </a:xfrm>
          <a:prstGeom prst="rect">
            <a:avLst/>
          </a:prstGeom>
          <a:noFill/>
          <a:ln>
            <a:noFill/>
          </a:ln>
        </p:spPr>
      </p:pic>
      <p:sp>
        <p:nvSpPr>
          <p:cNvPr id="131" name="Google Shape;131;p23"/>
          <p:cNvSpPr/>
          <p:nvPr/>
        </p:nvSpPr>
        <p:spPr>
          <a:xfrm>
            <a:off x="6249350" y="1841500"/>
            <a:ext cx="2386940" cy="730250"/>
          </a:xfrm>
          <a:custGeom>
            <a:rect b="b" l="l" r="r" t="t"/>
            <a:pathLst>
              <a:path extrusionOk="0" h="700480" w="2131196">
                <a:moveTo>
                  <a:pt x="744554" y="75283"/>
                </a:moveTo>
                <a:cubicBezTo>
                  <a:pt x="625648" y="64397"/>
                  <a:pt x="506743" y="53512"/>
                  <a:pt x="382813" y="80308"/>
                </a:cubicBezTo>
                <a:cubicBezTo>
                  <a:pt x="258883" y="107104"/>
                  <a:pt x="9349" y="151484"/>
                  <a:pt x="975" y="236057"/>
                </a:cubicBezTo>
                <a:cubicBezTo>
                  <a:pt x="-7399" y="320630"/>
                  <a:pt x="32795" y="512386"/>
                  <a:pt x="332571" y="587749"/>
                </a:cubicBezTo>
                <a:cubicBezTo>
                  <a:pt x="632347" y="663112"/>
                  <a:pt x="1500692" y="728426"/>
                  <a:pt x="1799630" y="688233"/>
                </a:cubicBezTo>
                <a:cubicBezTo>
                  <a:pt x="2098569" y="648040"/>
                  <a:pt x="2149648" y="439536"/>
                  <a:pt x="2126202" y="346589"/>
                </a:cubicBezTo>
                <a:cubicBezTo>
                  <a:pt x="2102756" y="253642"/>
                  <a:pt x="1851547" y="185815"/>
                  <a:pt x="1658954" y="130549"/>
                </a:cubicBezTo>
                <a:cubicBezTo>
                  <a:pt x="1466361" y="75283"/>
                  <a:pt x="1104619" y="35927"/>
                  <a:pt x="970641" y="14993"/>
                </a:cubicBezTo>
                <a:cubicBezTo>
                  <a:pt x="836663" y="-5941"/>
                  <a:pt x="845874" y="-498"/>
                  <a:pt x="855085" y="4945"/>
                </a:cubicBezTo>
              </a:path>
            </a:pathLst>
          </a:custGeom>
          <a:noFill/>
          <a:ln cap="flat" cmpd="sng" w="50800">
            <a:solidFill>
              <a:srgbClr val="C00000"/>
            </a:solidFill>
            <a:prstDash val="solid"/>
            <a:round/>
            <a:headEnd len="sm" w="sm" type="none"/>
            <a:tailEnd len="sm" w="sm" type="none"/>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FFFFFF"/>
              </a:solidFill>
              <a:latin typeface="Arial"/>
              <a:ea typeface="Arial"/>
              <a:cs typeface="Arial"/>
              <a:sym typeface="Arial"/>
            </a:endParaRPr>
          </a:p>
        </p:txBody>
      </p:sp>
      <p:sp>
        <p:nvSpPr>
          <p:cNvPr id="132" name="Google Shape;132;p23"/>
          <p:cNvSpPr txBox="1"/>
          <p:nvPr/>
        </p:nvSpPr>
        <p:spPr>
          <a:xfrm>
            <a:off x="817300" y="2855075"/>
            <a:ext cx="7224900" cy="1416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2000">
                <a:latin typeface="Caveat"/>
                <a:ea typeface="Caveat"/>
                <a:cs typeface="Caveat"/>
                <a:sym typeface="Caveat"/>
              </a:rPr>
              <a:t>Le féminisme vise l’égalité pour tout le monde et non un désir de supériorité. On peut prendre comme exemple les luttes antiracistes où les personnes qui militent dans ce mouvement ne veulent pas être supérieures aux personnes blanches, mais plutôt que leurs droits soient respectés et que l’égalité règne.</a:t>
            </a:r>
            <a:endParaRPr sz="2000">
              <a:latin typeface="Caveat"/>
              <a:ea typeface="Caveat"/>
              <a:cs typeface="Caveat"/>
              <a:sym typeface="Cave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
                                        </p:tgtEl>
                                        <p:attrNameLst>
                                          <p:attrName>style.visibility</p:attrName>
                                        </p:attrNameLst>
                                      </p:cBhvr>
                                      <p:to>
                                        <p:strVal val="visible"/>
                                      </p:to>
                                    </p:set>
                                    <p:animEffect filter="fade" transition="in">
                                      <p:cBhvr>
                                        <p:cTn dur="1000"/>
                                        <p:tgtEl>
                                          <p:spTgt spid="132"/>
                                        </p:tgtEl>
                                      </p:cBhvr>
                                    </p:animEffect>
                                  </p:childTnLst>
                                </p:cTn>
                              </p:par>
                              <p:par>
                                <p:cTn fill="hold" nodeType="withEffect" presetClass="entr" presetID="10" presetSubtype="0">
                                  <p:stCondLst>
                                    <p:cond delay="0"/>
                                  </p:stCondLst>
                                  <p:childTnLst>
                                    <p:set>
                                      <p:cBhvr>
                                        <p:cTn dur="1" fill="hold">
                                          <p:stCondLst>
                                            <p:cond delay="0"/>
                                          </p:stCondLst>
                                        </p:cTn>
                                        <p:tgtEl>
                                          <p:spTgt spid="131"/>
                                        </p:tgtEl>
                                        <p:attrNameLst>
                                          <p:attrName>style.visibility</p:attrName>
                                        </p:attrNameLst>
                                      </p:cBhvr>
                                      <p:to>
                                        <p:strVal val="visible"/>
                                      </p:to>
                                    </p:set>
                                    <p:animEffect filter="fade" transition="in">
                                      <p:cBhvr>
                                        <p:cTn dur="1000"/>
                                        <p:tgtEl>
                                          <p:spTgt spid="1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pic>
        <p:nvPicPr>
          <p:cNvPr id="137" name="Google Shape;137;p24"/>
          <p:cNvPicPr preferRelativeResize="0"/>
          <p:nvPr/>
        </p:nvPicPr>
        <p:blipFill>
          <a:blip r:embed="rId3">
            <a:alphaModFix/>
          </a:blip>
          <a:stretch>
            <a:fillRect/>
          </a:stretch>
        </p:blipFill>
        <p:spPr>
          <a:xfrm>
            <a:off x="0" y="-53025"/>
            <a:ext cx="9143990" cy="5143500"/>
          </a:xfrm>
          <a:prstGeom prst="rect">
            <a:avLst/>
          </a:prstGeom>
          <a:noFill/>
          <a:ln>
            <a:noFill/>
          </a:ln>
        </p:spPr>
      </p:pic>
      <p:sp>
        <p:nvSpPr>
          <p:cNvPr id="138" name="Google Shape;138;p24"/>
          <p:cNvSpPr/>
          <p:nvPr/>
        </p:nvSpPr>
        <p:spPr>
          <a:xfrm>
            <a:off x="74650" y="1841500"/>
            <a:ext cx="2386940" cy="730250"/>
          </a:xfrm>
          <a:custGeom>
            <a:rect b="b" l="l" r="r" t="t"/>
            <a:pathLst>
              <a:path extrusionOk="0" h="700480" w="2131196">
                <a:moveTo>
                  <a:pt x="744554" y="75283"/>
                </a:moveTo>
                <a:cubicBezTo>
                  <a:pt x="625648" y="64397"/>
                  <a:pt x="506743" y="53512"/>
                  <a:pt x="382813" y="80308"/>
                </a:cubicBezTo>
                <a:cubicBezTo>
                  <a:pt x="258883" y="107104"/>
                  <a:pt x="9349" y="151484"/>
                  <a:pt x="975" y="236057"/>
                </a:cubicBezTo>
                <a:cubicBezTo>
                  <a:pt x="-7399" y="320630"/>
                  <a:pt x="32795" y="512386"/>
                  <a:pt x="332571" y="587749"/>
                </a:cubicBezTo>
                <a:cubicBezTo>
                  <a:pt x="632347" y="663112"/>
                  <a:pt x="1500692" y="728426"/>
                  <a:pt x="1799630" y="688233"/>
                </a:cubicBezTo>
                <a:cubicBezTo>
                  <a:pt x="2098569" y="648040"/>
                  <a:pt x="2149648" y="439536"/>
                  <a:pt x="2126202" y="346589"/>
                </a:cubicBezTo>
                <a:cubicBezTo>
                  <a:pt x="2102756" y="253642"/>
                  <a:pt x="1851547" y="185815"/>
                  <a:pt x="1658954" y="130549"/>
                </a:cubicBezTo>
                <a:cubicBezTo>
                  <a:pt x="1466361" y="75283"/>
                  <a:pt x="1104619" y="35927"/>
                  <a:pt x="970641" y="14993"/>
                </a:cubicBezTo>
                <a:cubicBezTo>
                  <a:pt x="836663" y="-5941"/>
                  <a:pt x="845874" y="-498"/>
                  <a:pt x="855085" y="4945"/>
                </a:cubicBezTo>
              </a:path>
            </a:pathLst>
          </a:custGeom>
          <a:noFill/>
          <a:ln cap="flat" cmpd="sng" w="50800">
            <a:solidFill>
              <a:srgbClr val="C00000"/>
            </a:solidFill>
            <a:prstDash val="solid"/>
            <a:round/>
            <a:headEnd len="sm" w="sm" type="none"/>
            <a:tailEnd len="sm" w="sm" type="none"/>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FFFFFF"/>
              </a:solidFill>
              <a:latin typeface="Arial"/>
              <a:ea typeface="Arial"/>
              <a:cs typeface="Arial"/>
              <a:sym typeface="Arial"/>
            </a:endParaRPr>
          </a:p>
        </p:txBody>
      </p:sp>
      <p:sp>
        <p:nvSpPr>
          <p:cNvPr id="139" name="Google Shape;139;p24"/>
          <p:cNvSpPr txBox="1"/>
          <p:nvPr/>
        </p:nvSpPr>
        <p:spPr>
          <a:xfrm>
            <a:off x="1133325" y="2757000"/>
            <a:ext cx="6647400" cy="1416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2000">
                <a:latin typeface="Caveat"/>
                <a:ea typeface="Caveat"/>
                <a:cs typeface="Caveat"/>
                <a:sym typeface="Caveat"/>
              </a:rPr>
              <a:t>Si on veut que les choses changent, il faut que tout le monde prenne part à la lutte. Pour être un allié féministe, il faut que les hommes portent une attention particulière aux privilèges masculins qu’ils ont et qu’ils s’informent sur les inégalités que peuvent vivre les femmes. </a:t>
            </a:r>
            <a:endParaRPr sz="2000">
              <a:latin typeface="Caveat"/>
              <a:ea typeface="Caveat"/>
              <a:cs typeface="Caveat"/>
              <a:sym typeface="Cave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9"/>
                                        </p:tgtEl>
                                        <p:attrNameLst>
                                          <p:attrName>style.visibility</p:attrName>
                                        </p:attrNameLst>
                                      </p:cBhvr>
                                      <p:to>
                                        <p:strVal val="visible"/>
                                      </p:to>
                                    </p:set>
                                    <p:animEffect filter="fade" transition="in">
                                      <p:cBhvr>
                                        <p:cTn dur="1000"/>
                                        <p:tgtEl>
                                          <p:spTgt spid="139"/>
                                        </p:tgtEl>
                                      </p:cBhvr>
                                    </p:animEffect>
                                  </p:childTnLst>
                                </p:cTn>
                              </p:par>
                              <p:par>
                                <p:cTn fill="hold" nodeType="withEffect" presetClass="entr" presetID="10" presetSubtype="0">
                                  <p:stCondLst>
                                    <p:cond delay="0"/>
                                  </p:stCondLst>
                                  <p:childTnLst>
                                    <p:set>
                                      <p:cBhvr>
                                        <p:cTn dur="1" fill="hold">
                                          <p:stCondLst>
                                            <p:cond delay="0"/>
                                          </p:stCondLst>
                                        </p:cTn>
                                        <p:tgtEl>
                                          <p:spTgt spid="138"/>
                                        </p:tgtEl>
                                        <p:attrNameLst>
                                          <p:attrName>style.visibility</p:attrName>
                                        </p:attrNameLst>
                                      </p:cBhvr>
                                      <p:to>
                                        <p:strVal val="visible"/>
                                      </p:to>
                                    </p:set>
                                    <p:animEffect filter="fade" transition="in">
                                      <p:cBhvr>
                                        <p:cTn dur="1000"/>
                                        <p:tgtEl>
                                          <p:spTgt spid="1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pic>
        <p:nvPicPr>
          <p:cNvPr id="144" name="Google Shape;144;p25"/>
          <p:cNvPicPr preferRelativeResize="0"/>
          <p:nvPr/>
        </p:nvPicPr>
        <p:blipFill>
          <a:blip r:embed="rId3">
            <a:alphaModFix/>
          </a:blip>
          <a:stretch>
            <a:fillRect/>
          </a:stretch>
        </p:blipFill>
        <p:spPr>
          <a:xfrm>
            <a:off x="0" y="0"/>
            <a:ext cx="9143990" cy="5143500"/>
          </a:xfrm>
          <a:prstGeom prst="rect">
            <a:avLst/>
          </a:prstGeom>
          <a:noFill/>
          <a:ln>
            <a:noFill/>
          </a:ln>
        </p:spPr>
      </p:pic>
      <p:sp>
        <p:nvSpPr>
          <p:cNvPr id="145" name="Google Shape;145;p25"/>
          <p:cNvSpPr/>
          <p:nvPr/>
        </p:nvSpPr>
        <p:spPr>
          <a:xfrm>
            <a:off x="6187225" y="1953325"/>
            <a:ext cx="2386940" cy="730250"/>
          </a:xfrm>
          <a:custGeom>
            <a:rect b="b" l="l" r="r" t="t"/>
            <a:pathLst>
              <a:path extrusionOk="0" h="700480" w="2131196">
                <a:moveTo>
                  <a:pt x="744554" y="75283"/>
                </a:moveTo>
                <a:cubicBezTo>
                  <a:pt x="625648" y="64397"/>
                  <a:pt x="506743" y="53512"/>
                  <a:pt x="382813" y="80308"/>
                </a:cubicBezTo>
                <a:cubicBezTo>
                  <a:pt x="258883" y="107104"/>
                  <a:pt x="9349" y="151484"/>
                  <a:pt x="975" y="236057"/>
                </a:cubicBezTo>
                <a:cubicBezTo>
                  <a:pt x="-7399" y="320630"/>
                  <a:pt x="32795" y="512386"/>
                  <a:pt x="332571" y="587749"/>
                </a:cubicBezTo>
                <a:cubicBezTo>
                  <a:pt x="632347" y="663112"/>
                  <a:pt x="1500692" y="728426"/>
                  <a:pt x="1799630" y="688233"/>
                </a:cubicBezTo>
                <a:cubicBezTo>
                  <a:pt x="2098569" y="648040"/>
                  <a:pt x="2149648" y="439536"/>
                  <a:pt x="2126202" y="346589"/>
                </a:cubicBezTo>
                <a:cubicBezTo>
                  <a:pt x="2102756" y="253642"/>
                  <a:pt x="1851547" y="185815"/>
                  <a:pt x="1658954" y="130549"/>
                </a:cubicBezTo>
                <a:cubicBezTo>
                  <a:pt x="1466361" y="75283"/>
                  <a:pt x="1104619" y="35927"/>
                  <a:pt x="970641" y="14993"/>
                </a:cubicBezTo>
                <a:cubicBezTo>
                  <a:pt x="836663" y="-5941"/>
                  <a:pt x="845874" y="-498"/>
                  <a:pt x="855085" y="4945"/>
                </a:cubicBezTo>
              </a:path>
            </a:pathLst>
          </a:custGeom>
          <a:noFill/>
          <a:ln cap="flat" cmpd="sng" w="50800">
            <a:solidFill>
              <a:srgbClr val="C00000"/>
            </a:solidFill>
            <a:prstDash val="solid"/>
            <a:round/>
            <a:headEnd len="sm" w="sm" type="none"/>
            <a:tailEnd len="sm" w="sm" type="none"/>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FFFFFF"/>
              </a:solidFill>
              <a:latin typeface="Arial"/>
              <a:ea typeface="Arial"/>
              <a:cs typeface="Arial"/>
              <a:sym typeface="Arial"/>
            </a:endParaRPr>
          </a:p>
        </p:txBody>
      </p:sp>
      <p:sp>
        <p:nvSpPr>
          <p:cNvPr id="146" name="Google Shape;146;p25"/>
          <p:cNvSpPr txBox="1"/>
          <p:nvPr/>
        </p:nvSpPr>
        <p:spPr>
          <a:xfrm>
            <a:off x="1236150" y="3067175"/>
            <a:ext cx="6671700" cy="1108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2000">
                <a:latin typeface="Caveat"/>
                <a:ea typeface="Caveat"/>
                <a:cs typeface="Caveat"/>
                <a:sym typeface="Caveat"/>
              </a:rPr>
              <a:t>Le féminisme, c’est l’idée de pouvoir décider ce que l’on veut faire avec notre corps et de se présenter dans le monde comme on le souhaite. Par exemple, porter un décolleté ou une jupe courte, c’est féministe si on l’a choisi.</a:t>
            </a:r>
            <a:endParaRPr sz="2000">
              <a:latin typeface="Caveat"/>
              <a:ea typeface="Caveat"/>
              <a:cs typeface="Caveat"/>
              <a:sym typeface="Cave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
                                        </p:tgtEl>
                                        <p:attrNameLst>
                                          <p:attrName>style.visibility</p:attrName>
                                        </p:attrNameLst>
                                      </p:cBhvr>
                                      <p:to>
                                        <p:strVal val="visible"/>
                                      </p:to>
                                    </p:set>
                                    <p:animEffect filter="fade" transition="in">
                                      <p:cBhvr>
                                        <p:cTn dur="1000"/>
                                        <p:tgtEl>
                                          <p:spTgt spid="145"/>
                                        </p:tgtEl>
                                      </p:cBhvr>
                                    </p:animEffect>
                                  </p:childTnLst>
                                </p:cTn>
                              </p:par>
                              <p:par>
                                <p:cTn fill="hold" nodeType="withEffect" presetClass="entr" presetID="10" presetSubtype="0">
                                  <p:stCondLst>
                                    <p:cond delay="0"/>
                                  </p:stCondLst>
                                  <p:childTnLst>
                                    <p:set>
                                      <p:cBhvr>
                                        <p:cTn dur="1" fill="hold">
                                          <p:stCondLst>
                                            <p:cond delay="0"/>
                                          </p:stCondLst>
                                        </p:cTn>
                                        <p:tgtEl>
                                          <p:spTgt spid="146"/>
                                        </p:tgtEl>
                                        <p:attrNameLst>
                                          <p:attrName>style.visibility</p:attrName>
                                        </p:attrNameLst>
                                      </p:cBhvr>
                                      <p:to>
                                        <p:strVal val="visible"/>
                                      </p:to>
                                    </p:set>
                                    <p:animEffect filter="fade" transition="in">
                                      <p:cBhvr>
                                        <p:cTn dur="1000"/>
                                        <p:tgtEl>
                                          <p:spTgt spid="1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pic>
        <p:nvPicPr>
          <p:cNvPr id="151" name="Google Shape;151;p26"/>
          <p:cNvPicPr preferRelativeResize="0"/>
          <p:nvPr/>
        </p:nvPicPr>
        <p:blipFill>
          <a:blip r:embed="rId3">
            <a:alphaModFix/>
          </a:blip>
          <a:stretch>
            <a:fillRect/>
          </a:stretch>
        </p:blipFill>
        <p:spPr>
          <a:xfrm>
            <a:off x="0" y="0"/>
            <a:ext cx="9143990" cy="5143500"/>
          </a:xfrm>
          <a:prstGeom prst="rect">
            <a:avLst/>
          </a:prstGeom>
          <a:noFill/>
          <a:ln>
            <a:noFill/>
          </a:ln>
        </p:spPr>
      </p:pic>
      <p:sp>
        <p:nvSpPr>
          <p:cNvPr id="152" name="Google Shape;152;p26"/>
          <p:cNvSpPr/>
          <p:nvPr/>
        </p:nvSpPr>
        <p:spPr>
          <a:xfrm>
            <a:off x="6199625" y="1903625"/>
            <a:ext cx="2386940" cy="730250"/>
          </a:xfrm>
          <a:custGeom>
            <a:rect b="b" l="l" r="r" t="t"/>
            <a:pathLst>
              <a:path extrusionOk="0" h="700480" w="2131196">
                <a:moveTo>
                  <a:pt x="744554" y="75283"/>
                </a:moveTo>
                <a:cubicBezTo>
                  <a:pt x="625648" y="64397"/>
                  <a:pt x="506743" y="53512"/>
                  <a:pt x="382813" y="80308"/>
                </a:cubicBezTo>
                <a:cubicBezTo>
                  <a:pt x="258883" y="107104"/>
                  <a:pt x="9349" y="151484"/>
                  <a:pt x="975" y="236057"/>
                </a:cubicBezTo>
                <a:cubicBezTo>
                  <a:pt x="-7399" y="320630"/>
                  <a:pt x="32795" y="512386"/>
                  <a:pt x="332571" y="587749"/>
                </a:cubicBezTo>
                <a:cubicBezTo>
                  <a:pt x="632347" y="663112"/>
                  <a:pt x="1500692" y="728426"/>
                  <a:pt x="1799630" y="688233"/>
                </a:cubicBezTo>
                <a:cubicBezTo>
                  <a:pt x="2098569" y="648040"/>
                  <a:pt x="2149648" y="439536"/>
                  <a:pt x="2126202" y="346589"/>
                </a:cubicBezTo>
                <a:cubicBezTo>
                  <a:pt x="2102756" y="253642"/>
                  <a:pt x="1851547" y="185815"/>
                  <a:pt x="1658954" y="130549"/>
                </a:cubicBezTo>
                <a:cubicBezTo>
                  <a:pt x="1466361" y="75283"/>
                  <a:pt x="1104619" y="35927"/>
                  <a:pt x="970641" y="14993"/>
                </a:cubicBezTo>
                <a:cubicBezTo>
                  <a:pt x="836663" y="-5941"/>
                  <a:pt x="845874" y="-498"/>
                  <a:pt x="855085" y="4945"/>
                </a:cubicBezTo>
              </a:path>
            </a:pathLst>
          </a:custGeom>
          <a:noFill/>
          <a:ln cap="flat" cmpd="sng" w="50800">
            <a:solidFill>
              <a:srgbClr val="C00000"/>
            </a:solidFill>
            <a:prstDash val="solid"/>
            <a:round/>
            <a:headEnd len="sm" w="sm" type="none"/>
            <a:tailEnd len="sm" w="sm" type="none"/>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FFFFFF"/>
              </a:solidFill>
              <a:latin typeface="Arial"/>
              <a:ea typeface="Arial"/>
              <a:cs typeface="Arial"/>
              <a:sym typeface="Arial"/>
            </a:endParaRPr>
          </a:p>
        </p:txBody>
      </p:sp>
      <p:sp>
        <p:nvSpPr>
          <p:cNvPr id="153" name="Google Shape;153;p26"/>
          <p:cNvSpPr txBox="1"/>
          <p:nvPr/>
        </p:nvSpPr>
        <p:spPr>
          <a:xfrm>
            <a:off x="1264650" y="2931375"/>
            <a:ext cx="6614700" cy="1108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2000">
                <a:latin typeface="Caveat"/>
                <a:ea typeface="Caveat"/>
                <a:cs typeface="Caveat"/>
                <a:sym typeface="Caveat"/>
              </a:rPr>
              <a:t>Le féminisme, ce n’est pas d’haïr les hommes, mais plutôt de souhaiter avoir les mêmes droits et être traitée de façon égale. Le féminisme vise à contrer le système patriarcal basé sur la domination de l’homme sur le monde.</a:t>
            </a:r>
            <a:endParaRPr sz="2000">
              <a:latin typeface="Caveat"/>
              <a:ea typeface="Caveat"/>
              <a:cs typeface="Caveat"/>
              <a:sym typeface="Cave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1000"/>
                                        <p:tgtEl>
                                          <p:spTgt spid="153"/>
                                        </p:tgtEl>
                                      </p:cBhvr>
                                    </p:animEffect>
                                  </p:childTnLst>
                                </p:cTn>
                              </p:par>
                              <p:par>
                                <p:cTn fill="hold" nodeType="withEffect" presetClass="entr" presetID="10" presetSubtype="0">
                                  <p:stCondLst>
                                    <p:cond delay="0"/>
                                  </p:stCondLst>
                                  <p:childTnLst>
                                    <p:set>
                                      <p:cBhvr>
                                        <p:cTn dur="1" fill="hold">
                                          <p:stCondLst>
                                            <p:cond delay="0"/>
                                          </p:stCondLst>
                                        </p:cTn>
                                        <p:tgtEl>
                                          <p:spTgt spid="152"/>
                                        </p:tgtEl>
                                        <p:attrNameLst>
                                          <p:attrName>style.visibility</p:attrName>
                                        </p:attrNameLst>
                                      </p:cBhvr>
                                      <p:to>
                                        <p:strVal val="visible"/>
                                      </p:to>
                                    </p:set>
                                    <p:animEffect filter="fade" transition="in">
                                      <p:cBhvr>
                                        <p:cTn dur="1000"/>
                                        <p:tgtEl>
                                          <p:spTgt spid="1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pic>
        <p:nvPicPr>
          <p:cNvPr id="158" name="Google Shape;158;p27"/>
          <p:cNvPicPr preferRelativeResize="0"/>
          <p:nvPr/>
        </p:nvPicPr>
        <p:blipFill>
          <a:blip r:embed="rId3">
            <a:alphaModFix/>
          </a:blip>
          <a:stretch>
            <a:fillRect/>
          </a:stretch>
        </p:blipFill>
        <p:spPr>
          <a:xfrm>
            <a:off x="0" y="0"/>
            <a:ext cx="9144000" cy="5263375"/>
          </a:xfrm>
          <a:prstGeom prst="rect">
            <a:avLst/>
          </a:prstGeom>
          <a:noFill/>
          <a:ln>
            <a:noFill/>
          </a:ln>
        </p:spPr>
      </p:pic>
      <p:sp>
        <p:nvSpPr>
          <p:cNvPr id="159" name="Google Shape;159;p27"/>
          <p:cNvSpPr/>
          <p:nvPr/>
        </p:nvSpPr>
        <p:spPr>
          <a:xfrm>
            <a:off x="6182400" y="1994075"/>
            <a:ext cx="2386940" cy="730250"/>
          </a:xfrm>
          <a:custGeom>
            <a:rect b="b" l="l" r="r" t="t"/>
            <a:pathLst>
              <a:path extrusionOk="0" h="700480" w="2131196">
                <a:moveTo>
                  <a:pt x="744554" y="75283"/>
                </a:moveTo>
                <a:cubicBezTo>
                  <a:pt x="625648" y="64397"/>
                  <a:pt x="506743" y="53512"/>
                  <a:pt x="382813" y="80308"/>
                </a:cubicBezTo>
                <a:cubicBezTo>
                  <a:pt x="258883" y="107104"/>
                  <a:pt x="9349" y="151484"/>
                  <a:pt x="975" y="236057"/>
                </a:cubicBezTo>
                <a:cubicBezTo>
                  <a:pt x="-7399" y="320630"/>
                  <a:pt x="32795" y="512386"/>
                  <a:pt x="332571" y="587749"/>
                </a:cubicBezTo>
                <a:cubicBezTo>
                  <a:pt x="632347" y="663112"/>
                  <a:pt x="1500692" y="728426"/>
                  <a:pt x="1799630" y="688233"/>
                </a:cubicBezTo>
                <a:cubicBezTo>
                  <a:pt x="2098569" y="648040"/>
                  <a:pt x="2149648" y="439536"/>
                  <a:pt x="2126202" y="346589"/>
                </a:cubicBezTo>
                <a:cubicBezTo>
                  <a:pt x="2102756" y="253642"/>
                  <a:pt x="1851547" y="185815"/>
                  <a:pt x="1658954" y="130549"/>
                </a:cubicBezTo>
                <a:cubicBezTo>
                  <a:pt x="1466361" y="75283"/>
                  <a:pt x="1104619" y="35927"/>
                  <a:pt x="970641" y="14993"/>
                </a:cubicBezTo>
                <a:cubicBezTo>
                  <a:pt x="836663" y="-5941"/>
                  <a:pt x="845874" y="-498"/>
                  <a:pt x="855085" y="4945"/>
                </a:cubicBezTo>
              </a:path>
            </a:pathLst>
          </a:custGeom>
          <a:noFill/>
          <a:ln cap="flat" cmpd="sng" w="50800">
            <a:solidFill>
              <a:srgbClr val="C00000"/>
            </a:solidFill>
            <a:prstDash val="solid"/>
            <a:round/>
            <a:headEnd len="sm" w="sm" type="none"/>
            <a:tailEnd len="sm" w="sm" type="none"/>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FFFFFF"/>
              </a:solidFill>
              <a:latin typeface="Arial"/>
              <a:ea typeface="Arial"/>
              <a:cs typeface="Arial"/>
              <a:sym typeface="Arial"/>
            </a:endParaRPr>
          </a:p>
        </p:txBody>
      </p:sp>
      <p:sp>
        <p:nvSpPr>
          <p:cNvPr id="160" name="Google Shape;160;p27"/>
          <p:cNvSpPr txBox="1"/>
          <p:nvPr/>
        </p:nvSpPr>
        <p:spPr>
          <a:xfrm>
            <a:off x="885150" y="2909575"/>
            <a:ext cx="7373700" cy="1723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2000">
                <a:latin typeface="Caveat"/>
                <a:ea typeface="Caveat"/>
                <a:cs typeface="Caveat"/>
                <a:sym typeface="Caveat"/>
              </a:rPr>
              <a:t>Il y a des femmes moins privilégiées que d’autres socialement pour diverses raisons en lien avec la discrimination supplémentaire basée sur leur situation économique, leur couleur de peau, leur nationalité, leur santé physique et mentale, leur apparence, etc. Par exemple, une femme noire ou une femme avec un handicap vivra davantage de discrimination qu’une femme blanche. </a:t>
            </a:r>
            <a:endParaRPr sz="2000">
              <a:latin typeface="Caveat"/>
              <a:ea typeface="Caveat"/>
              <a:cs typeface="Caveat"/>
              <a:sym typeface="Cave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
                                        </p:tgtEl>
                                        <p:attrNameLst>
                                          <p:attrName>style.visibility</p:attrName>
                                        </p:attrNameLst>
                                      </p:cBhvr>
                                      <p:to>
                                        <p:strVal val="visible"/>
                                      </p:to>
                                    </p:set>
                                    <p:animEffect filter="fade" transition="in">
                                      <p:cBhvr>
                                        <p:cTn dur="1000"/>
                                        <p:tgtEl>
                                          <p:spTgt spid="160"/>
                                        </p:tgtEl>
                                      </p:cBhvr>
                                    </p:animEffect>
                                  </p:childTnLst>
                                </p:cTn>
                              </p:par>
                              <p:par>
                                <p:cTn fill="hold" nodeType="withEffect" presetClass="entr" presetID="10" presetSubtype="0">
                                  <p:stCondLst>
                                    <p:cond delay="0"/>
                                  </p:stCondLst>
                                  <p:childTnLst>
                                    <p:set>
                                      <p:cBhvr>
                                        <p:cTn dur="1" fill="hold">
                                          <p:stCondLst>
                                            <p:cond delay="0"/>
                                          </p:stCondLst>
                                        </p:cTn>
                                        <p:tgtEl>
                                          <p:spTgt spid="159"/>
                                        </p:tgtEl>
                                        <p:attrNameLst>
                                          <p:attrName>style.visibility</p:attrName>
                                        </p:attrNameLst>
                                      </p:cBhvr>
                                      <p:to>
                                        <p:strVal val="visible"/>
                                      </p:to>
                                    </p:set>
                                    <p:animEffect filter="fade" transition="in">
                                      <p:cBhvr>
                                        <p:cTn dur="1000"/>
                                        <p:tgtEl>
                                          <p:spTgt spid="1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pic>
        <p:nvPicPr>
          <p:cNvPr id="165" name="Google Shape;165;p28"/>
          <p:cNvPicPr preferRelativeResize="0"/>
          <p:nvPr/>
        </p:nvPicPr>
        <p:blipFill>
          <a:blip r:embed="rId3">
            <a:alphaModFix/>
          </a:blip>
          <a:stretch>
            <a:fillRect/>
          </a:stretch>
        </p:blipFill>
        <p:spPr>
          <a:xfrm>
            <a:off x="0" y="0"/>
            <a:ext cx="9143990" cy="5143500"/>
          </a:xfrm>
          <a:prstGeom prst="rect">
            <a:avLst/>
          </a:prstGeom>
          <a:noFill/>
          <a:ln>
            <a:noFill/>
          </a:ln>
        </p:spPr>
      </p:pic>
      <p:sp>
        <p:nvSpPr>
          <p:cNvPr id="166" name="Google Shape;166;p28"/>
          <p:cNvSpPr/>
          <p:nvPr/>
        </p:nvSpPr>
        <p:spPr>
          <a:xfrm>
            <a:off x="6261750" y="1928475"/>
            <a:ext cx="2386940" cy="730250"/>
          </a:xfrm>
          <a:custGeom>
            <a:rect b="b" l="l" r="r" t="t"/>
            <a:pathLst>
              <a:path extrusionOk="0" h="700480" w="2131196">
                <a:moveTo>
                  <a:pt x="744554" y="75283"/>
                </a:moveTo>
                <a:cubicBezTo>
                  <a:pt x="625648" y="64397"/>
                  <a:pt x="506743" y="53512"/>
                  <a:pt x="382813" y="80308"/>
                </a:cubicBezTo>
                <a:cubicBezTo>
                  <a:pt x="258883" y="107104"/>
                  <a:pt x="9349" y="151484"/>
                  <a:pt x="975" y="236057"/>
                </a:cubicBezTo>
                <a:cubicBezTo>
                  <a:pt x="-7399" y="320630"/>
                  <a:pt x="32795" y="512386"/>
                  <a:pt x="332571" y="587749"/>
                </a:cubicBezTo>
                <a:cubicBezTo>
                  <a:pt x="632347" y="663112"/>
                  <a:pt x="1500692" y="728426"/>
                  <a:pt x="1799630" y="688233"/>
                </a:cubicBezTo>
                <a:cubicBezTo>
                  <a:pt x="2098569" y="648040"/>
                  <a:pt x="2149648" y="439536"/>
                  <a:pt x="2126202" y="346589"/>
                </a:cubicBezTo>
                <a:cubicBezTo>
                  <a:pt x="2102756" y="253642"/>
                  <a:pt x="1851547" y="185815"/>
                  <a:pt x="1658954" y="130549"/>
                </a:cubicBezTo>
                <a:cubicBezTo>
                  <a:pt x="1466361" y="75283"/>
                  <a:pt x="1104619" y="35927"/>
                  <a:pt x="970641" y="14993"/>
                </a:cubicBezTo>
                <a:cubicBezTo>
                  <a:pt x="836663" y="-5941"/>
                  <a:pt x="845874" y="-498"/>
                  <a:pt x="855085" y="4945"/>
                </a:cubicBezTo>
              </a:path>
            </a:pathLst>
          </a:custGeom>
          <a:noFill/>
          <a:ln cap="flat" cmpd="sng" w="50800">
            <a:solidFill>
              <a:srgbClr val="C00000"/>
            </a:solidFill>
            <a:prstDash val="solid"/>
            <a:round/>
            <a:headEnd len="sm" w="sm" type="none"/>
            <a:tailEnd len="sm" w="sm" type="none"/>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FFFFFF"/>
              </a:solidFill>
              <a:latin typeface="Arial"/>
              <a:ea typeface="Arial"/>
              <a:cs typeface="Arial"/>
              <a:sym typeface="Arial"/>
            </a:endParaRPr>
          </a:p>
        </p:txBody>
      </p:sp>
      <p:sp>
        <p:nvSpPr>
          <p:cNvPr id="167" name="Google Shape;167;p28"/>
          <p:cNvSpPr txBox="1"/>
          <p:nvPr/>
        </p:nvSpPr>
        <p:spPr>
          <a:xfrm>
            <a:off x="882150" y="2931125"/>
            <a:ext cx="7379700" cy="1108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2000">
                <a:latin typeface="Caveat"/>
                <a:ea typeface="Caveat"/>
                <a:cs typeface="Caveat"/>
                <a:sym typeface="Caveat"/>
              </a:rPr>
              <a:t>Pour plusieurs femmes, porter le voile provient d’une croyance religieuse. Le féminisme, c’est défendre le libre choix, incluant celui de porter, ou non, le voile chez les femmes musulmanes. </a:t>
            </a:r>
            <a:endParaRPr sz="2000">
              <a:latin typeface="Caveat"/>
              <a:ea typeface="Caveat"/>
              <a:cs typeface="Caveat"/>
              <a:sym typeface="Cave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7"/>
                                        </p:tgtEl>
                                        <p:attrNameLst>
                                          <p:attrName>style.visibility</p:attrName>
                                        </p:attrNameLst>
                                      </p:cBhvr>
                                      <p:to>
                                        <p:strVal val="visible"/>
                                      </p:to>
                                    </p:set>
                                    <p:animEffect filter="fade" transition="in">
                                      <p:cBhvr>
                                        <p:cTn dur="1000"/>
                                        <p:tgtEl>
                                          <p:spTgt spid="167"/>
                                        </p:tgtEl>
                                      </p:cBhvr>
                                    </p:animEffect>
                                  </p:childTnLst>
                                </p:cTn>
                              </p:par>
                              <p:par>
                                <p:cTn fill="hold" nodeType="withEffect" presetClass="entr" presetID="10" presetSubtype="0">
                                  <p:stCondLst>
                                    <p:cond delay="0"/>
                                  </p:stCondLst>
                                  <p:childTnLst>
                                    <p:set>
                                      <p:cBhvr>
                                        <p:cTn dur="1" fill="hold">
                                          <p:stCondLst>
                                            <p:cond delay="0"/>
                                          </p:stCondLst>
                                        </p:cTn>
                                        <p:tgtEl>
                                          <p:spTgt spid="166"/>
                                        </p:tgtEl>
                                        <p:attrNameLst>
                                          <p:attrName>style.visibility</p:attrName>
                                        </p:attrNameLst>
                                      </p:cBhvr>
                                      <p:to>
                                        <p:strVal val="visible"/>
                                      </p:to>
                                    </p:set>
                                    <p:animEffect filter="fade" transition="in">
                                      <p:cBhvr>
                                        <p:cTn dur="1000"/>
                                        <p:tgtEl>
                                          <p:spTgt spid="1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pic>
        <p:nvPicPr>
          <p:cNvPr id="172" name="Google Shape;172;p29"/>
          <p:cNvPicPr preferRelativeResize="0"/>
          <p:nvPr/>
        </p:nvPicPr>
        <p:blipFill>
          <a:blip r:embed="rId3">
            <a:alphaModFix/>
          </a:blip>
          <a:stretch>
            <a:fillRect/>
          </a:stretch>
        </p:blipFill>
        <p:spPr>
          <a:xfrm>
            <a:off x="-42900" y="0"/>
            <a:ext cx="9229824" cy="5143500"/>
          </a:xfrm>
          <a:prstGeom prst="rect">
            <a:avLst/>
          </a:prstGeom>
          <a:noFill/>
          <a:ln>
            <a:noFill/>
          </a:ln>
        </p:spPr>
      </p:pic>
      <p:sp>
        <p:nvSpPr>
          <p:cNvPr id="173" name="Google Shape;173;p29"/>
          <p:cNvSpPr/>
          <p:nvPr/>
        </p:nvSpPr>
        <p:spPr>
          <a:xfrm>
            <a:off x="164075" y="1885100"/>
            <a:ext cx="2386940" cy="730250"/>
          </a:xfrm>
          <a:custGeom>
            <a:rect b="b" l="l" r="r" t="t"/>
            <a:pathLst>
              <a:path extrusionOk="0" h="700480" w="2131196">
                <a:moveTo>
                  <a:pt x="744554" y="75283"/>
                </a:moveTo>
                <a:cubicBezTo>
                  <a:pt x="625648" y="64397"/>
                  <a:pt x="506743" y="53512"/>
                  <a:pt x="382813" y="80308"/>
                </a:cubicBezTo>
                <a:cubicBezTo>
                  <a:pt x="258883" y="107104"/>
                  <a:pt x="9349" y="151484"/>
                  <a:pt x="975" y="236057"/>
                </a:cubicBezTo>
                <a:cubicBezTo>
                  <a:pt x="-7399" y="320630"/>
                  <a:pt x="32795" y="512386"/>
                  <a:pt x="332571" y="587749"/>
                </a:cubicBezTo>
                <a:cubicBezTo>
                  <a:pt x="632347" y="663112"/>
                  <a:pt x="1500692" y="728426"/>
                  <a:pt x="1799630" y="688233"/>
                </a:cubicBezTo>
                <a:cubicBezTo>
                  <a:pt x="2098569" y="648040"/>
                  <a:pt x="2149648" y="439536"/>
                  <a:pt x="2126202" y="346589"/>
                </a:cubicBezTo>
                <a:cubicBezTo>
                  <a:pt x="2102756" y="253642"/>
                  <a:pt x="1851547" y="185815"/>
                  <a:pt x="1658954" y="130549"/>
                </a:cubicBezTo>
                <a:cubicBezTo>
                  <a:pt x="1466361" y="75283"/>
                  <a:pt x="1104619" y="35927"/>
                  <a:pt x="970641" y="14993"/>
                </a:cubicBezTo>
                <a:cubicBezTo>
                  <a:pt x="836663" y="-5941"/>
                  <a:pt x="845874" y="-498"/>
                  <a:pt x="855085" y="4945"/>
                </a:cubicBezTo>
              </a:path>
            </a:pathLst>
          </a:custGeom>
          <a:noFill/>
          <a:ln cap="flat" cmpd="sng" w="50800">
            <a:solidFill>
              <a:srgbClr val="C00000"/>
            </a:solidFill>
            <a:prstDash val="solid"/>
            <a:round/>
            <a:headEnd len="sm" w="sm" type="none"/>
            <a:tailEnd len="sm" w="sm" type="none"/>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FFFFFF"/>
              </a:solidFill>
              <a:latin typeface="Arial"/>
              <a:ea typeface="Arial"/>
              <a:cs typeface="Arial"/>
              <a:sym typeface="Arial"/>
            </a:endParaRPr>
          </a:p>
        </p:txBody>
      </p:sp>
      <p:sp>
        <p:nvSpPr>
          <p:cNvPr id="174" name="Google Shape;174;p29"/>
          <p:cNvSpPr txBox="1"/>
          <p:nvPr/>
        </p:nvSpPr>
        <p:spPr>
          <a:xfrm>
            <a:off x="866850" y="2942225"/>
            <a:ext cx="7410300" cy="1416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2000">
                <a:latin typeface="Caveat"/>
                <a:ea typeface="Caveat"/>
                <a:cs typeface="Caveat"/>
                <a:sym typeface="Caveat"/>
              </a:rPr>
              <a:t>L</a:t>
            </a:r>
            <a:r>
              <a:rPr lang="fr" sz="2000">
                <a:latin typeface="Caveat"/>
                <a:ea typeface="Caveat"/>
                <a:cs typeface="Caveat"/>
                <a:sym typeface="Caveat"/>
              </a:rPr>
              <a:t>orsque le choix est libre et éclairé, un parent, peu importe son genre est légitime de vouloir rester à la maison. L’important est de le faire par choix. Le féminisme, c’est aussi de lutter pour que chaque personne puisse décider de rester à la maison et s’occuper des enfants, même les hommes.</a:t>
            </a:r>
            <a:endParaRPr sz="2000">
              <a:latin typeface="Caveat"/>
              <a:ea typeface="Caveat"/>
              <a:cs typeface="Caveat"/>
              <a:sym typeface="Cave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4"/>
                                        </p:tgtEl>
                                        <p:attrNameLst>
                                          <p:attrName>style.visibility</p:attrName>
                                        </p:attrNameLst>
                                      </p:cBhvr>
                                      <p:to>
                                        <p:strVal val="visible"/>
                                      </p:to>
                                    </p:set>
                                    <p:animEffect filter="fade" transition="in">
                                      <p:cBhvr>
                                        <p:cTn dur="1000"/>
                                        <p:tgtEl>
                                          <p:spTgt spid="174"/>
                                        </p:tgtEl>
                                      </p:cBhvr>
                                    </p:animEffect>
                                  </p:childTnLst>
                                </p:cTn>
                              </p:par>
                              <p:par>
                                <p:cTn fill="hold" nodeType="withEffect" presetClass="entr" presetID="10" presetSubtype="0">
                                  <p:stCondLst>
                                    <p:cond delay="0"/>
                                  </p:stCondLst>
                                  <p:childTnLst>
                                    <p:set>
                                      <p:cBhvr>
                                        <p:cTn dur="1" fill="hold">
                                          <p:stCondLst>
                                            <p:cond delay="0"/>
                                          </p:stCondLst>
                                        </p:cTn>
                                        <p:tgtEl>
                                          <p:spTgt spid="173"/>
                                        </p:tgtEl>
                                        <p:attrNameLst>
                                          <p:attrName>style.visibility</p:attrName>
                                        </p:attrNameLst>
                                      </p:cBhvr>
                                      <p:to>
                                        <p:strVal val="visible"/>
                                      </p:to>
                                    </p:set>
                                    <p:animEffect filter="fade" transition="in">
                                      <p:cBhvr>
                                        <p:cTn dur="1000"/>
                                        <p:tgtEl>
                                          <p:spTgt spid="1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pic>
        <p:nvPicPr>
          <p:cNvPr id="179" name="Google Shape;179;p30"/>
          <p:cNvPicPr preferRelativeResize="0"/>
          <p:nvPr/>
        </p:nvPicPr>
        <p:blipFill>
          <a:blip r:embed="rId3">
            <a:alphaModFix/>
          </a:blip>
          <a:stretch>
            <a:fillRect/>
          </a:stretch>
        </p:blipFill>
        <p:spPr>
          <a:xfrm>
            <a:off x="0" y="0"/>
            <a:ext cx="9143990" cy="5143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pic>
        <p:nvPicPr>
          <p:cNvPr id="59" name="Google Shape;59;p14"/>
          <p:cNvPicPr preferRelativeResize="0"/>
          <p:nvPr/>
        </p:nvPicPr>
        <p:blipFill>
          <a:blip r:embed="rId3">
            <a:alphaModFix/>
          </a:blip>
          <a:stretch>
            <a:fillRect/>
          </a:stretch>
        </p:blipFill>
        <p:spPr>
          <a:xfrm>
            <a:off x="0" y="0"/>
            <a:ext cx="9143990" cy="5143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pic>
        <p:nvPicPr>
          <p:cNvPr id="64" name="Google Shape;64;p15"/>
          <p:cNvPicPr preferRelativeResize="0"/>
          <p:nvPr/>
        </p:nvPicPr>
        <p:blipFill>
          <a:blip r:embed="rId3">
            <a:alphaModFix/>
          </a:blip>
          <a:stretch>
            <a:fillRect/>
          </a:stretch>
        </p:blipFill>
        <p:spPr>
          <a:xfrm>
            <a:off x="0" y="7"/>
            <a:ext cx="9143976" cy="5143500"/>
          </a:xfrm>
          <a:prstGeom prst="rect">
            <a:avLst/>
          </a:prstGeom>
          <a:noFill/>
          <a:ln>
            <a:noFill/>
          </a:ln>
        </p:spPr>
      </p:pic>
      <p:pic>
        <p:nvPicPr>
          <p:cNvPr descr="Extrait de l'album MARÉE HAUTE&#10;Boutique La Tribu : http://bit.ly/2IcnE7J&#10;iTunes : https://apple.co/2D7Deh9&#10;Google Play: https://bit.ly/2sEPfs2&#10;&#10;« En écrivant ce texte en 2015, je ne me doutais pas à quel point il prendrait tout son sens à peine quelques années plus tard.  Après les spectacles, autant les hommes que les femmes viennent m'en parler.  Plusieurs me disent y voir un «hommage».  C'est exactement ça.»" id="65" name="Google Shape;65;p15" title="ÉMILE PROULX-CLOUTIER - Force Océane (live)">
            <a:hlinkClick r:id="rId4"/>
          </p:cNvPr>
          <p:cNvPicPr preferRelativeResize="0"/>
          <p:nvPr/>
        </p:nvPicPr>
        <p:blipFill>
          <a:blip r:embed="rId5">
            <a:alphaModFix/>
          </a:blip>
          <a:stretch>
            <a:fillRect/>
          </a:stretch>
        </p:blipFill>
        <p:spPr>
          <a:xfrm>
            <a:off x="2186600" y="1307550"/>
            <a:ext cx="5025125" cy="37688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
                                        </p:tgtEl>
                                        <p:attrNameLst>
                                          <p:attrName>style.visibility</p:attrName>
                                        </p:attrNameLst>
                                      </p:cBhvr>
                                      <p:to>
                                        <p:strVal val="visible"/>
                                      </p:to>
                                    </p:set>
                                    <p:animEffect filter="fade" transition="in">
                                      <p:cBhvr>
                                        <p:cTn dur="1000"/>
                                        <p:tgtEl>
                                          <p:spTgt spid="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pic>
        <p:nvPicPr>
          <p:cNvPr id="70" name="Google Shape;70;p16"/>
          <p:cNvPicPr preferRelativeResize="0"/>
          <p:nvPr/>
        </p:nvPicPr>
        <p:blipFill>
          <a:blip r:embed="rId3">
            <a:alphaModFix/>
          </a:blip>
          <a:stretch>
            <a:fillRect/>
          </a:stretch>
        </p:blipFill>
        <p:spPr>
          <a:xfrm>
            <a:off x="0" y="0"/>
            <a:ext cx="9143990" cy="5143500"/>
          </a:xfrm>
          <a:prstGeom prst="rect">
            <a:avLst/>
          </a:prstGeom>
          <a:noFill/>
          <a:ln>
            <a:noFill/>
          </a:ln>
        </p:spPr>
      </p:pic>
      <p:sp>
        <p:nvSpPr>
          <p:cNvPr id="71" name="Google Shape;71;p16">
            <a:hlinkClick action="ppaction://hlinksldjump" r:id="rId4"/>
          </p:cNvPr>
          <p:cNvSpPr/>
          <p:nvPr/>
        </p:nvSpPr>
        <p:spPr>
          <a:xfrm>
            <a:off x="822475" y="964075"/>
            <a:ext cx="745500" cy="646200"/>
          </a:xfrm>
          <a:prstGeom prst="ellipse">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6">
            <a:hlinkClick action="ppaction://hlinksldjump" r:id="rId5"/>
          </p:cNvPr>
          <p:cNvSpPr/>
          <p:nvPr/>
        </p:nvSpPr>
        <p:spPr>
          <a:xfrm>
            <a:off x="1757600" y="582250"/>
            <a:ext cx="745500" cy="646200"/>
          </a:xfrm>
          <a:prstGeom prst="ellipse">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16">
            <a:hlinkClick action="ppaction://hlinksldjump" r:id="rId6"/>
          </p:cNvPr>
          <p:cNvSpPr/>
          <p:nvPr/>
        </p:nvSpPr>
        <p:spPr>
          <a:xfrm>
            <a:off x="680025" y="3157300"/>
            <a:ext cx="1198500" cy="1049400"/>
          </a:xfrm>
          <a:prstGeom prst="ellipse">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16">
            <a:hlinkClick action="ppaction://hlinksldjump" r:id="rId7"/>
          </p:cNvPr>
          <p:cNvSpPr/>
          <p:nvPr/>
        </p:nvSpPr>
        <p:spPr>
          <a:xfrm>
            <a:off x="5677725" y="1346725"/>
            <a:ext cx="745500" cy="646200"/>
          </a:xfrm>
          <a:prstGeom prst="ellipse">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16">
            <a:hlinkClick action="ppaction://hlinksldjump" r:id="rId8"/>
          </p:cNvPr>
          <p:cNvSpPr/>
          <p:nvPr/>
        </p:nvSpPr>
        <p:spPr>
          <a:xfrm>
            <a:off x="4932225" y="890375"/>
            <a:ext cx="745500" cy="646200"/>
          </a:xfrm>
          <a:prstGeom prst="ellipse">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6">
            <a:hlinkClick action="ppaction://hlinksldjump" r:id="rId9"/>
          </p:cNvPr>
          <p:cNvSpPr/>
          <p:nvPr/>
        </p:nvSpPr>
        <p:spPr>
          <a:xfrm>
            <a:off x="5013475" y="1610275"/>
            <a:ext cx="745500" cy="646200"/>
          </a:xfrm>
          <a:prstGeom prst="ellipse">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0" name="Shape 80"/>
        <p:cNvGrpSpPr/>
        <p:nvPr/>
      </p:nvGrpSpPr>
      <p:grpSpPr>
        <a:xfrm>
          <a:off x="0" y="0"/>
          <a:ext cx="0" cy="0"/>
          <a:chOff x="0" y="0"/>
          <a:chExt cx="0" cy="0"/>
        </a:xfrm>
      </p:grpSpPr>
      <p:pic>
        <p:nvPicPr>
          <p:cNvPr id="81" name="Google Shape;81;p17"/>
          <p:cNvPicPr preferRelativeResize="0"/>
          <p:nvPr/>
        </p:nvPicPr>
        <p:blipFill>
          <a:blip r:embed="rId3">
            <a:alphaModFix/>
          </a:blip>
          <a:stretch>
            <a:fillRect/>
          </a:stretch>
        </p:blipFill>
        <p:spPr>
          <a:xfrm>
            <a:off x="0" y="0"/>
            <a:ext cx="9143990" cy="5143500"/>
          </a:xfrm>
          <a:prstGeom prst="rect">
            <a:avLst/>
          </a:prstGeom>
          <a:noFill/>
          <a:ln>
            <a:noFill/>
          </a:ln>
        </p:spPr>
      </p:pic>
      <p:grpSp>
        <p:nvGrpSpPr>
          <p:cNvPr id="82" name="Google Shape;82;p17"/>
          <p:cNvGrpSpPr/>
          <p:nvPr/>
        </p:nvGrpSpPr>
        <p:grpSpPr>
          <a:xfrm>
            <a:off x="107325" y="4335925"/>
            <a:ext cx="789900" cy="692700"/>
            <a:chOff x="150900" y="4314125"/>
            <a:chExt cx="789900" cy="692700"/>
          </a:xfrm>
        </p:grpSpPr>
        <p:sp>
          <p:nvSpPr>
            <p:cNvPr id="83" name="Google Shape;83;p17">
              <a:hlinkClick action="ppaction://hlinksldjump" r:id="rId4"/>
            </p:cNvPr>
            <p:cNvSpPr/>
            <p:nvPr/>
          </p:nvSpPr>
          <p:spPr>
            <a:xfrm>
              <a:off x="174300" y="4349075"/>
              <a:ext cx="743100" cy="6228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17"/>
            <p:cNvSpPr txBox="1"/>
            <p:nvPr/>
          </p:nvSpPr>
          <p:spPr>
            <a:xfrm>
              <a:off x="150900" y="4314125"/>
              <a:ext cx="789900" cy="692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1100"/>
                <a:t>Retour carte du monde</a:t>
              </a:r>
              <a:endParaRPr sz="1100"/>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8" name="Shape 88"/>
        <p:cNvGrpSpPr/>
        <p:nvPr/>
      </p:nvGrpSpPr>
      <p:grpSpPr>
        <a:xfrm>
          <a:off x="0" y="0"/>
          <a:ext cx="0" cy="0"/>
          <a:chOff x="0" y="0"/>
          <a:chExt cx="0" cy="0"/>
        </a:xfrm>
      </p:grpSpPr>
      <p:pic>
        <p:nvPicPr>
          <p:cNvPr id="89" name="Google Shape;89;p18"/>
          <p:cNvPicPr preferRelativeResize="0"/>
          <p:nvPr/>
        </p:nvPicPr>
        <p:blipFill>
          <a:blip r:embed="rId3">
            <a:alphaModFix/>
          </a:blip>
          <a:stretch>
            <a:fillRect/>
          </a:stretch>
        </p:blipFill>
        <p:spPr>
          <a:xfrm>
            <a:off x="0" y="0"/>
            <a:ext cx="9143990" cy="5143500"/>
          </a:xfrm>
          <a:prstGeom prst="rect">
            <a:avLst/>
          </a:prstGeom>
          <a:noFill/>
          <a:ln>
            <a:noFill/>
          </a:ln>
        </p:spPr>
      </p:pic>
      <p:grpSp>
        <p:nvGrpSpPr>
          <p:cNvPr id="90" name="Google Shape;90;p18"/>
          <p:cNvGrpSpPr/>
          <p:nvPr/>
        </p:nvGrpSpPr>
        <p:grpSpPr>
          <a:xfrm>
            <a:off x="107325" y="4335925"/>
            <a:ext cx="789900" cy="692700"/>
            <a:chOff x="150900" y="4314125"/>
            <a:chExt cx="789900" cy="692700"/>
          </a:xfrm>
        </p:grpSpPr>
        <p:sp>
          <p:nvSpPr>
            <p:cNvPr id="91" name="Google Shape;91;p18">
              <a:hlinkClick action="ppaction://hlinksldjump" r:id="rId4"/>
            </p:cNvPr>
            <p:cNvSpPr/>
            <p:nvPr/>
          </p:nvSpPr>
          <p:spPr>
            <a:xfrm>
              <a:off x="174300" y="4349075"/>
              <a:ext cx="743100" cy="6228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8"/>
            <p:cNvSpPr txBox="1"/>
            <p:nvPr/>
          </p:nvSpPr>
          <p:spPr>
            <a:xfrm>
              <a:off x="150900" y="4314125"/>
              <a:ext cx="789900" cy="692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1100"/>
                <a:t>Retour carte du monde</a:t>
              </a:r>
              <a:endParaRPr sz="1100"/>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6" name="Shape 96"/>
        <p:cNvGrpSpPr/>
        <p:nvPr/>
      </p:nvGrpSpPr>
      <p:grpSpPr>
        <a:xfrm>
          <a:off x="0" y="0"/>
          <a:ext cx="0" cy="0"/>
          <a:chOff x="0" y="0"/>
          <a:chExt cx="0" cy="0"/>
        </a:xfrm>
      </p:grpSpPr>
      <p:pic>
        <p:nvPicPr>
          <p:cNvPr id="97" name="Google Shape;97;p19"/>
          <p:cNvPicPr preferRelativeResize="0"/>
          <p:nvPr/>
        </p:nvPicPr>
        <p:blipFill>
          <a:blip r:embed="rId3">
            <a:alphaModFix/>
          </a:blip>
          <a:stretch>
            <a:fillRect/>
          </a:stretch>
        </p:blipFill>
        <p:spPr>
          <a:xfrm>
            <a:off x="0" y="0"/>
            <a:ext cx="9143990" cy="5143500"/>
          </a:xfrm>
          <a:prstGeom prst="rect">
            <a:avLst/>
          </a:prstGeom>
          <a:noFill/>
          <a:ln>
            <a:noFill/>
          </a:ln>
        </p:spPr>
      </p:pic>
      <p:grpSp>
        <p:nvGrpSpPr>
          <p:cNvPr id="98" name="Google Shape;98;p19"/>
          <p:cNvGrpSpPr/>
          <p:nvPr/>
        </p:nvGrpSpPr>
        <p:grpSpPr>
          <a:xfrm>
            <a:off x="107325" y="4335925"/>
            <a:ext cx="789900" cy="692700"/>
            <a:chOff x="150900" y="4314125"/>
            <a:chExt cx="789900" cy="692700"/>
          </a:xfrm>
        </p:grpSpPr>
        <p:sp>
          <p:nvSpPr>
            <p:cNvPr id="99" name="Google Shape;99;p19">
              <a:hlinkClick action="ppaction://hlinksldjump" r:id="rId4"/>
            </p:cNvPr>
            <p:cNvSpPr/>
            <p:nvPr/>
          </p:nvSpPr>
          <p:spPr>
            <a:xfrm>
              <a:off x="174300" y="4349075"/>
              <a:ext cx="743100" cy="6228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19"/>
            <p:cNvSpPr txBox="1"/>
            <p:nvPr/>
          </p:nvSpPr>
          <p:spPr>
            <a:xfrm>
              <a:off x="150900" y="4314125"/>
              <a:ext cx="789900" cy="692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1100"/>
                <a:t>Retour carte du monde</a:t>
              </a:r>
              <a:endParaRPr sz="1100"/>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4" name="Shape 104"/>
        <p:cNvGrpSpPr/>
        <p:nvPr/>
      </p:nvGrpSpPr>
      <p:grpSpPr>
        <a:xfrm>
          <a:off x="0" y="0"/>
          <a:ext cx="0" cy="0"/>
          <a:chOff x="0" y="0"/>
          <a:chExt cx="0" cy="0"/>
        </a:xfrm>
      </p:grpSpPr>
      <p:pic>
        <p:nvPicPr>
          <p:cNvPr id="105" name="Google Shape;105;p20"/>
          <p:cNvPicPr preferRelativeResize="0"/>
          <p:nvPr/>
        </p:nvPicPr>
        <p:blipFill>
          <a:blip r:embed="rId3">
            <a:alphaModFix/>
          </a:blip>
          <a:stretch>
            <a:fillRect/>
          </a:stretch>
        </p:blipFill>
        <p:spPr>
          <a:xfrm>
            <a:off x="0" y="0"/>
            <a:ext cx="9143990" cy="5143500"/>
          </a:xfrm>
          <a:prstGeom prst="rect">
            <a:avLst/>
          </a:prstGeom>
          <a:noFill/>
          <a:ln>
            <a:noFill/>
          </a:ln>
        </p:spPr>
      </p:pic>
      <p:grpSp>
        <p:nvGrpSpPr>
          <p:cNvPr id="106" name="Google Shape;106;p20"/>
          <p:cNvGrpSpPr/>
          <p:nvPr/>
        </p:nvGrpSpPr>
        <p:grpSpPr>
          <a:xfrm>
            <a:off x="107325" y="4335925"/>
            <a:ext cx="789900" cy="692700"/>
            <a:chOff x="150900" y="4314125"/>
            <a:chExt cx="789900" cy="692700"/>
          </a:xfrm>
        </p:grpSpPr>
        <p:sp>
          <p:nvSpPr>
            <p:cNvPr id="107" name="Google Shape;107;p20">
              <a:hlinkClick action="ppaction://hlinksldjump" r:id="rId4"/>
            </p:cNvPr>
            <p:cNvSpPr/>
            <p:nvPr/>
          </p:nvSpPr>
          <p:spPr>
            <a:xfrm>
              <a:off x="174300" y="4349075"/>
              <a:ext cx="743100" cy="6228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20"/>
            <p:cNvSpPr txBox="1"/>
            <p:nvPr/>
          </p:nvSpPr>
          <p:spPr>
            <a:xfrm>
              <a:off x="150900" y="4314125"/>
              <a:ext cx="789900" cy="692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1100"/>
                <a:t>Retour carte du monde</a:t>
              </a:r>
              <a:endParaRPr sz="1100"/>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2" name="Shape 112"/>
        <p:cNvGrpSpPr/>
        <p:nvPr/>
      </p:nvGrpSpPr>
      <p:grpSpPr>
        <a:xfrm>
          <a:off x="0" y="0"/>
          <a:ext cx="0" cy="0"/>
          <a:chOff x="0" y="0"/>
          <a:chExt cx="0" cy="0"/>
        </a:xfrm>
      </p:grpSpPr>
      <p:pic>
        <p:nvPicPr>
          <p:cNvPr id="113" name="Google Shape;113;p21"/>
          <p:cNvPicPr preferRelativeResize="0"/>
          <p:nvPr/>
        </p:nvPicPr>
        <p:blipFill>
          <a:blip r:embed="rId3">
            <a:alphaModFix/>
          </a:blip>
          <a:stretch>
            <a:fillRect/>
          </a:stretch>
        </p:blipFill>
        <p:spPr>
          <a:xfrm>
            <a:off x="0" y="0"/>
            <a:ext cx="9143990" cy="5143500"/>
          </a:xfrm>
          <a:prstGeom prst="rect">
            <a:avLst/>
          </a:prstGeom>
          <a:noFill/>
          <a:ln>
            <a:noFill/>
          </a:ln>
        </p:spPr>
      </p:pic>
      <p:sp>
        <p:nvSpPr>
          <p:cNvPr id="114" name="Google Shape;114;p21"/>
          <p:cNvSpPr txBox="1"/>
          <p:nvPr/>
        </p:nvSpPr>
        <p:spPr>
          <a:xfrm>
            <a:off x="1729400" y="3548275"/>
            <a:ext cx="7156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grpSp>
        <p:nvGrpSpPr>
          <p:cNvPr id="115" name="Google Shape;115;p21"/>
          <p:cNvGrpSpPr/>
          <p:nvPr/>
        </p:nvGrpSpPr>
        <p:grpSpPr>
          <a:xfrm>
            <a:off x="107325" y="4335925"/>
            <a:ext cx="789900" cy="692700"/>
            <a:chOff x="150900" y="4314125"/>
            <a:chExt cx="789900" cy="692700"/>
          </a:xfrm>
        </p:grpSpPr>
        <p:sp>
          <p:nvSpPr>
            <p:cNvPr id="116" name="Google Shape;116;p21">
              <a:hlinkClick action="ppaction://hlinksldjump" r:id="rId4"/>
            </p:cNvPr>
            <p:cNvSpPr/>
            <p:nvPr/>
          </p:nvSpPr>
          <p:spPr>
            <a:xfrm>
              <a:off x="174300" y="4349075"/>
              <a:ext cx="743100" cy="6228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21"/>
            <p:cNvSpPr txBox="1"/>
            <p:nvPr/>
          </p:nvSpPr>
          <p:spPr>
            <a:xfrm>
              <a:off x="150900" y="4314125"/>
              <a:ext cx="789900" cy="692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1100"/>
                <a:t>Retour carte du monde</a:t>
              </a:r>
              <a:endParaRPr sz="1100"/>
            </a:p>
          </p:txBody>
        </p:sp>
      </p:gr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